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handoutMasterIdLst>
    <p:handoutMasterId r:id="rId14"/>
  </p:handoutMasterIdLst>
  <p:sldIdLst>
    <p:sldId id="358" r:id="rId2"/>
    <p:sldId id="351" r:id="rId3"/>
    <p:sldId id="352" r:id="rId4"/>
    <p:sldId id="359" r:id="rId5"/>
    <p:sldId id="360" r:id="rId6"/>
    <p:sldId id="362" r:id="rId7"/>
    <p:sldId id="369" r:id="rId8"/>
    <p:sldId id="370" r:id="rId9"/>
    <p:sldId id="371" r:id="rId10"/>
    <p:sldId id="372" r:id="rId11"/>
    <p:sldId id="373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6A"/>
    <a:srgbClr val="B4DF87"/>
    <a:srgbClr val="0070BA"/>
    <a:srgbClr val="616767"/>
    <a:srgbClr val="009AD3"/>
    <a:srgbClr val="00213A"/>
    <a:srgbClr val="004070"/>
    <a:srgbClr val="0070C0"/>
    <a:srgbClr val="7CC9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88687" autoAdjust="0"/>
  </p:normalViewPr>
  <p:slideViewPr>
    <p:cSldViewPr snapToGrid="0">
      <p:cViewPr varScale="1">
        <p:scale>
          <a:sx n="103" d="100"/>
          <a:sy n="103" d="100"/>
        </p:scale>
        <p:origin x="1614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942289827333866E-2"/>
          <c:y val="3.1570445005910448E-2"/>
          <c:w val="0.90388942714539655"/>
          <c:h val="0.816897464153131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explosion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2838151724974803"/>
                  <c:y val="6.92738418914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728780454068805"/>
                  <c:y val="-8.436059033075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737712777794632"/>
                  <c:y val="5.062116121495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Действующие АЭС, 3 435 шт.</c:v>
                </c:pt>
                <c:pt idx="1">
                  <c:v>Дочерние общества, 2 811 шт.</c:v>
                </c:pt>
                <c:pt idx="2">
                  <c:v>Филиалы, 274 шт.</c:v>
                </c:pt>
                <c:pt idx="3">
                  <c:v>ЦА Концерна, 156 шт.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35.4</c:v>
                </c:pt>
                <c:pt idx="1">
                  <c:v>9.8000000000000007</c:v>
                </c:pt>
                <c:pt idx="2">
                  <c:v>3.4</c:v>
                </c:pt>
                <c:pt idx="3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250385094422119E-2"/>
          <c:y val="0.70991148534624726"/>
          <c:w val="0.85794518580527435"/>
          <c:h val="0.25540152061955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51381943609011E-2"/>
          <c:y val="0.21355824274917143"/>
          <c:w val="0.82157503685362521"/>
          <c:h val="0.782189447862199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23533575852032471"/>
                  <c:y val="0.1003216575906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834141629244449E-2"/>
                  <c:y val="-0.19179710287383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260032176222274"/>
                  <c:y val="5.548244316130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МТРиО</c:v>
                </c:pt>
                <c:pt idx="1">
                  <c:v>Работы 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25.3</c:v>
                </c:pt>
                <c:pt idx="1">
                  <c:v>13.4</c:v>
                </c:pt>
                <c:pt idx="2" formatCode="General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997874968802349"/>
          <c:y val="1.4075706018572396E-2"/>
          <c:w val="0.75434163534931487"/>
          <c:h val="5.415312018502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5867846127344"/>
          <c:y val="6.0914540489802882E-2"/>
          <c:w val="0.85890036300477313"/>
          <c:h val="0.745085278323428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МТРиО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Концерн</c:v>
                </c:pt>
                <c:pt idx="1">
                  <c:v>ДО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20.6</c:v>
                </c:pt>
                <c:pt idx="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.14213656916950934"/>
                  <c:y val="-9.93389553946026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Концерн</c:v>
                </c:pt>
                <c:pt idx="1">
                  <c:v>ДО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12.2</c:v>
                </c:pt>
                <c:pt idx="1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Концерн</c:v>
                </c:pt>
                <c:pt idx="1">
                  <c:v>ДО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12.7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681360"/>
        <c:axId val="456683320"/>
      </c:barChart>
      <c:catAx>
        <c:axId val="45668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683320"/>
        <c:crosses val="autoZero"/>
        <c:auto val="1"/>
        <c:lblAlgn val="ctr"/>
        <c:lblOffset val="100"/>
        <c:noMultiLvlLbl val="0"/>
      </c:catAx>
      <c:valAx>
        <c:axId val="456683320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45668136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6157208418007"/>
          <c:y val="7.103055439982299E-2"/>
          <c:w val="0.65728955503034903"/>
          <c:h val="0.805903344344745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8CD0FF"/>
                </a:solidFill>
                <a:round/>
              </a:ln>
              <a:effectLst/>
            </c:spPr>
          </c:dPt>
          <c:dPt>
            <c:idx val="1"/>
            <c:bubble3D val="0"/>
            <c:spPr>
              <a:pattFill prst="wdUpDiag">
                <a:fgClr>
                  <a:schemeClr val="accent3">
                    <a:lumMod val="20000"/>
                    <a:lumOff val="80000"/>
                  </a:schemeClr>
                </a:fgClr>
                <a:bgClr>
                  <a:srgbClr val="89CFFF"/>
                </a:bgClr>
              </a:pattFill>
              <a:ln w="9525" cap="flat" cmpd="sng" algn="ctr">
                <a:solidFill>
                  <a:srgbClr val="8DD0FF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7304427362916"/>
                  <c:y val="9.748099839085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ПЗ, с учетом исключений</c:v>
                </c:pt>
                <c:pt idx="1">
                  <c:v>в том числе МСП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3.1600000000000019</c:v>
                </c:pt>
                <c:pt idx="1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93707865732452E-2"/>
          <c:y val="0.9231041209211025"/>
          <c:w val="0.91772413161428801"/>
          <c:h val="6.881090078549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6157208418007"/>
          <c:y val="7.103055439982299E-2"/>
          <c:w val="0.65728955503034903"/>
          <c:h val="0.805903344344745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8BD19A"/>
                </a:solidFill>
                <a:round/>
              </a:ln>
              <a:effectLst/>
            </c:spPr>
          </c:dPt>
          <c:dPt>
            <c:idx val="1"/>
            <c:bubble3D val="0"/>
            <c:spPr>
              <a:pattFill prst="wdUpDiag">
                <a:fgClr>
                  <a:schemeClr val="bg1"/>
                </a:fgClr>
                <a:bgClr>
                  <a:srgbClr val="8BD19A"/>
                </a:bgClr>
              </a:pattFill>
              <a:ln w="9525" cap="flat" cmpd="sng" algn="ctr">
                <a:solidFill>
                  <a:srgbClr val="8BD19A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95980455178696E-2"/>
                  <c:y val="2.562281485340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ПЗ</c:v>
                </c:pt>
                <c:pt idx="1">
                  <c:v>в том числе ИВП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18.46</c:v>
                </c:pt>
                <c:pt idx="1">
                  <c:v>2.77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93707865732452E-2"/>
          <c:y val="0.9231041209211025"/>
          <c:w val="0.91772413161428801"/>
          <c:h val="6.881090078549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0.23042</cdr:x>
      <cdr:y>0.03498</cdr:y>
    </cdr:from>
    <cdr:to>
      <cdr:x>0.44238</cdr:x>
      <cdr:y>0.11263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49997" y="163964"/>
          <a:ext cx="965878" cy="3639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rebuchet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rebuchet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rebuchet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rebuchet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rebuchet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rebuchet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rebuchet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rebuchet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45,5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0.65377</cdr:x>
      <cdr:y>0.57014</cdr:y>
    </cdr:from>
    <cdr:to>
      <cdr:x>0.87247</cdr:x>
      <cdr:y>0.64779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79165" y="2672591"/>
          <a:ext cx="996591" cy="3639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rebuchet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rebuchet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rebuchet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rebuchet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rebuchet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rebuchet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rebuchet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rebuchet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9,8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0.36109</cdr:x>
      <cdr:y>0.38892</cdr:y>
    </cdr:from>
    <cdr:to>
      <cdr:x>0.69922</cdr:x>
      <cdr:y>0.58621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726764" y="1516874"/>
          <a:ext cx="1616913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400" dirty="0" smtClean="0">
              <a:solidFill>
                <a:schemeClr val="tx1">
                  <a:lumMod val="75000"/>
                  <a:lumOff val="25000"/>
                </a:schemeClr>
              </a:solidFill>
            </a:rPr>
            <a:t>21,26</a:t>
          </a:r>
          <a:endParaRPr lang="ru-RU" sz="4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1E05-9910-46F9-A2F3-1AFBCD20614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AC27-0B2D-4854-B46F-FDC70FA6C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7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8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5" y="1303839"/>
            <a:ext cx="4413250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9" y="1303838"/>
            <a:ext cx="450056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8" y="3864970"/>
            <a:ext cx="9037637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7" y="1303837"/>
            <a:ext cx="4502103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535534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1303837"/>
            <a:ext cx="9037636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452438" y="3795624"/>
            <a:ext cx="9037635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2438" y="460302"/>
            <a:ext cx="3583032" cy="433965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953000" y="1322388"/>
            <a:ext cx="4537075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452437" y="1322387"/>
            <a:ext cx="4502103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028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85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4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913856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4972050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2459395"/>
            <a:ext cx="4133810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599" y="3320041"/>
            <a:ext cx="327125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8" y="630554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64" y="1425717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64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1539" y="981709"/>
            <a:ext cx="4612989" cy="6602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451539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9220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396397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262918"/>
            <a:ext cx="4537075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501487" cy="823912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501487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264075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264075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39" y="999574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39" y="1225899"/>
            <a:ext cx="9467161" cy="49743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17"/>
            </p:custDataLst>
          </p:nvPr>
        </p:nvSpPr>
        <p:spPr>
          <a:xfrm>
            <a:off x="8135051" y="6200235"/>
            <a:ext cx="1536170" cy="419222"/>
          </a:xfrm>
          <a:prstGeom prst="rect">
            <a:avLst/>
          </a:prstGeom>
          <a:noFill/>
        </p:spPr>
        <p:txBody>
          <a:bodyPr vert="horz" lIns="182868" tIns="91434" rIns="182868" bIns="91434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1200" b="0" i="0">
                <a:solidFill>
                  <a:schemeClr val="accent4"/>
                </a:solidFill>
                <a:latin typeface="+mn-lt"/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1200" b="0" i="0" dirty="0">
              <a:solidFill>
                <a:schemeClr val="accent4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32" r:id="rId2"/>
    <p:sldLayoutId id="214748383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3" r:id="rId11"/>
    <p:sldLayoutId id="2147483754" r:id="rId12"/>
    <p:sldLayoutId id="2147483834" r:id="rId13"/>
    <p:sldLayoutId id="2147483835" r:id="rId14"/>
    <p:sldLayoutId id="21474838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6167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2437" y="2459395"/>
            <a:ext cx="4474125" cy="660253"/>
          </a:xfrm>
        </p:spPr>
        <p:txBody>
          <a:bodyPr>
            <a:noAutofit/>
          </a:bodyPr>
          <a:lstStyle/>
          <a:p>
            <a:r>
              <a:rPr lang="ru-RU" dirty="0"/>
              <a:t>Программа закупок на 2019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452437" y="5164990"/>
            <a:ext cx="4016926" cy="7080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/>
              <a:t>Серветник Владимир Алексеевич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заместитель Генерального директора – директор по закупкам и МТО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1"/>
          </p:nvPr>
        </p:nvSpPr>
        <p:spPr>
          <a:xfrm>
            <a:off x="452438" y="5826034"/>
            <a:ext cx="3400425" cy="3747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Москва| 04 декабря 2018 года</a:t>
            </a:r>
            <a:endParaRPr lang="ru-RU" sz="1400" dirty="0"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4054" y="0"/>
            <a:ext cx="6641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Международный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форум поставщиков атомной отрасли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ea typeface="Circe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АТОМЕКС 2018»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ea typeface="Circe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Трек АО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«Концерн Росэнергоатом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04" y="347916"/>
            <a:ext cx="9847729" cy="531669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dirty="0"/>
              <a:t>Централизованные закупки (ЦЗ)</a:t>
            </a:r>
          </a:p>
        </p:txBody>
      </p:sp>
      <p:pic>
        <p:nvPicPr>
          <p:cNvPr id="106" name="Рисунок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83" y="2769830"/>
            <a:ext cx="1052010" cy="10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Овал 106"/>
          <p:cNvSpPr/>
          <p:nvPr/>
        </p:nvSpPr>
        <p:spPr>
          <a:xfrm>
            <a:off x="3965974" y="2469708"/>
            <a:ext cx="1633257" cy="1632252"/>
          </a:xfrm>
          <a:prstGeom prst="ellipse">
            <a:avLst/>
          </a:prstGeom>
          <a:noFill/>
          <a:ln w="76200" cap="sq" cmpd="sng" algn="ctr">
            <a:solidFill>
              <a:srgbClr val="FFFFFF">
                <a:lumMod val="6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2600" kern="0">
              <a:solidFill>
                <a:srgbClr val="FFFFFF"/>
              </a:solidFill>
              <a:latin typeface="Circe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 flipH="1">
            <a:off x="436710" y="2219446"/>
            <a:ext cx="3597216" cy="555114"/>
            <a:chOff x="6026098" y="1921347"/>
            <a:chExt cx="2799850" cy="33758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grpSp>
        <p:nvGrpSpPr>
          <p:cNvPr id="114" name="Группа 113"/>
          <p:cNvGrpSpPr/>
          <p:nvPr/>
        </p:nvGrpSpPr>
        <p:grpSpPr>
          <a:xfrm>
            <a:off x="5499670" y="2219446"/>
            <a:ext cx="3920555" cy="555114"/>
            <a:chOff x="6026098" y="1921347"/>
            <a:chExt cx="2799850" cy="337582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grpSp>
        <p:nvGrpSpPr>
          <p:cNvPr id="117" name="Группа 116"/>
          <p:cNvGrpSpPr/>
          <p:nvPr/>
        </p:nvGrpSpPr>
        <p:grpSpPr>
          <a:xfrm flipH="1" flipV="1">
            <a:off x="469166" y="3794890"/>
            <a:ext cx="3564760" cy="468214"/>
            <a:chOff x="6026098" y="1921347"/>
            <a:chExt cx="2799850" cy="337582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sp>
        <p:nvSpPr>
          <p:cNvPr id="123" name="Прямоугольник 122"/>
          <p:cNvSpPr/>
          <p:nvPr/>
        </p:nvSpPr>
        <p:spPr>
          <a:xfrm>
            <a:off x="6270647" y="1854529"/>
            <a:ext cx="236508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Твердые цены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90162" y="1596084"/>
            <a:ext cx="38136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Обеспечение безопасности Своевременность поставок</a:t>
            </a:r>
            <a:endParaRPr lang="ru-RU" sz="1950" dirty="0">
              <a:solidFill>
                <a:srgbClr val="0070B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90162" y="3910888"/>
            <a:ext cx="465195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Оптимизация трудозатрат</a:t>
            </a:r>
            <a:endParaRPr lang="ru-RU" sz="1950" dirty="0">
              <a:solidFill>
                <a:srgbClr val="0070B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2676" y="2360951"/>
            <a:ext cx="334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600" dirty="0"/>
              <a:t>Организация ЦЗ за 1-2 года </a:t>
            </a:r>
            <a:endParaRPr lang="ru-RU" sz="1600" dirty="0" smtClean="0"/>
          </a:p>
          <a:p>
            <a:r>
              <a:rPr lang="ru-RU" sz="1600" dirty="0" smtClean="0"/>
              <a:t>до </a:t>
            </a:r>
            <a:r>
              <a:rPr lang="ru-RU" sz="1600" dirty="0"/>
              <a:t>первой поставки потребности</a:t>
            </a:r>
          </a:p>
          <a:p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02676" y="4376802"/>
            <a:ext cx="2938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600" dirty="0"/>
              <a:t>Сокращение ВПП </a:t>
            </a:r>
            <a:r>
              <a:rPr lang="ru-RU" sz="1600" dirty="0" smtClean="0"/>
              <a:t>МТО в </a:t>
            </a:r>
            <a:r>
              <a:rPr lang="ru-RU" sz="1600" dirty="0"/>
              <a:t>19 раз</a:t>
            </a:r>
          </a:p>
          <a:p>
            <a:r>
              <a:rPr lang="ru-RU" sz="1600" dirty="0" smtClean="0"/>
              <a:t>(вместо </a:t>
            </a:r>
            <a:r>
              <a:rPr lang="ru-RU" sz="1600" dirty="0"/>
              <a:t>1090 ЗП </a:t>
            </a:r>
            <a:r>
              <a:rPr lang="ru-RU" sz="1600" dirty="0" smtClean="0"/>
              <a:t>- 58 ЦЗ, </a:t>
            </a:r>
          </a:p>
          <a:p>
            <a:r>
              <a:rPr lang="ru-RU" sz="1600" dirty="0" err="1" smtClean="0"/>
              <a:t>Эк.Эффект</a:t>
            </a:r>
            <a:r>
              <a:rPr lang="ru-RU" sz="1600" dirty="0" smtClean="0"/>
              <a:t> </a:t>
            </a:r>
            <a:r>
              <a:rPr lang="ru-RU" sz="1600" dirty="0"/>
              <a:t>5,7 млрд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270647" y="3905752"/>
            <a:ext cx="355915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Планирование производства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270647" y="4395393"/>
            <a:ext cx="355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600" dirty="0" smtClean="0"/>
              <a:t>Ритмичность поставок по графикам АЭС</a:t>
            </a:r>
            <a:endParaRPr lang="ru-RU" sz="16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200827" y="2304608"/>
            <a:ext cx="288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+mj-ea"/>
                <a:cs typeface="Arial" pitchFamily="34" charset="0"/>
              </a:rPr>
              <a:t>Фиксация на период до 3-х лет</a:t>
            </a:r>
            <a:endParaRPr lang="ru-RU" sz="16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6" name="Заголовок 1"/>
          <p:cNvSpPr txBox="1">
            <a:spLocks/>
          </p:cNvSpPr>
          <p:nvPr/>
        </p:nvSpPr>
        <p:spPr>
          <a:xfrm>
            <a:off x="419668" y="1013720"/>
            <a:ext cx="7446809" cy="531669"/>
          </a:xfrm>
          <a:prstGeom prst="rect">
            <a:avLst/>
          </a:prstGeom>
        </p:spPr>
        <p:txBody>
          <a:bodyPr vert="horz" lIns="0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BA"/>
                </a:solidFill>
                <a:latin typeface="Arial" pitchFamily="34" charset="0"/>
                <a:cs typeface="Arial" pitchFamily="34" charset="0"/>
              </a:rPr>
              <a:t>Преимущества: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78890" y="5027928"/>
            <a:ext cx="371185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Централизованные договоры</a:t>
            </a:r>
            <a:endParaRPr lang="ru-RU" sz="1950" dirty="0">
              <a:solidFill>
                <a:srgbClr val="0070B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78889" y="5525361"/>
            <a:ext cx="332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600" dirty="0" smtClean="0"/>
              <a:t>Единые: ТЗ, Планы качества</a:t>
            </a:r>
          </a:p>
          <a:p>
            <a:endParaRPr lang="ru-RU" sz="1600" dirty="0" smtClean="0"/>
          </a:p>
          <a:p>
            <a:r>
              <a:rPr lang="ru-RU" sz="1600" dirty="0" smtClean="0"/>
              <a:t>Типовой договор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 flipV="1">
            <a:off x="5499671" y="3810738"/>
            <a:ext cx="3998130" cy="448706"/>
            <a:chOff x="6026098" y="1921347"/>
            <a:chExt cx="2799850" cy="337582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</p:cxnSp>
      </p:grpSp>
      <p:cxnSp>
        <p:nvCxnSpPr>
          <p:cNvPr id="4" name="Прямая соединительная линия 3"/>
          <p:cNvCxnSpPr>
            <a:stCxn id="107" idx="4"/>
          </p:cNvCxnSpPr>
          <p:nvPr/>
        </p:nvCxnSpPr>
        <p:spPr>
          <a:xfrm flipH="1">
            <a:off x="2762250" y="4101960"/>
            <a:ext cx="2020353" cy="1266335"/>
          </a:xfrm>
          <a:prstGeom prst="line">
            <a:avLst/>
          </a:prstGeom>
          <a:ln>
            <a:solidFill>
              <a:srgbClr val="0070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52725" y="5368295"/>
            <a:ext cx="3981450" cy="4423"/>
          </a:xfrm>
          <a:prstGeom prst="line">
            <a:avLst/>
          </a:prstGeom>
          <a:ln>
            <a:solidFill>
              <a:srgbClr val="0070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73" y="421822"/>
            <a:ext cx="8543925" cy="531669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dirty="0"/>
              <a:t>Изменения в договорной работе </a:t>
            </a:r>
            <a:r>
              <a:rPr lang="ru-RU" dirty="0" smtClean="0"/>
              <a:t>2018 г</a:t>
            </a:r>
            <a:r>
              <a:rPr lang="ru-RU" dirty="0"/>
              <a:t>.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/>
          </p:nvPr>
        </p:nvGraphicFramePr>
        <p:xfrm>
          <a:off x="99061" y="2599823"/>
          <a:ext cx="5471159" cy="367143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sx="1000" sy="1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336546"/>
                <a:gridCol w="2125285"/>
                <a:gridCol w="776888"/>
                <a:gridCol w="750101"/>
                <a:gridCol w="1482339"/>
              </a:tblGrid>
              <a:tr h="6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Ключевое событие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оплаты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Отчетный документ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 качества (ПК)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Согласованный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Изготовление 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входного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контроля (ВК)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ВК+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шеф-монтажа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завершения работ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9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9061" y="1234276"/>
            <a:ext cx="53754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Ключевые события:</a:t>
            </a:r>
            <a:endParaRPr lang="ru-RU" sz="1600" b="1" u="sng" dirty="0">
              <a:solidFill>
                <a:srgbClr val="0070B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Обязательны для:</a:t>
            </a:r>
          </a:p>
          <a:p>
            <a:pPr indent="-139303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Критически важной продукции, </a:t>
            </a:r>
          </a:p>
          <a:p>
            <a:pPr indent="-139303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Оборудования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1,2,3 </a:t>
            </a:r>
            <a:r>
              <a:rPr lang="ru-RU" sz="1400" dirty="0" err="1">
                <a:latin typeface="Arial" pitchFamily="34" charset="0"/>
                <a:ea typeface="+mj-ea"/>
                <a:cs typeface="Arial" pitchFamily="34" charset="0"/>
              </a:rPr>
              <a:t>кл.без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., </a:t>
            </a:r>
          </a:p>
          <a:p>
            <a:pPr indent="-139303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ru-RU" sz="1400" dirty="0" err="1">
                <a:latin typeface="Arial" pitchFamily="34" charset="0"/>
                <a:ea typeface="+mj-ea"/>
                <a:cs typeface="Arial" pitchFamily="34" charset="0"/>
              </a:rPr>
              <a:t>кл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. без. при </a:t>
            </a: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наличии </a:t>
            </a:r>
            <a:r>
              <a:rPr lang="ru-RU" sz="1400" dirty="0">
                <a:latin typeface="Arial" pitchFamily="34" charset="0"/>
                <a:ea typeface="+mj-ea"/>
                <a:cs typeface="Arial" pitchFamily="34" charset="0"/>
              </a:rPr>
              <a:t>оценки соответствия; </a:t>
            </a:r>
          </a:p>
        </p:txBody>
      </p:sp>
      <p:sp>
        <p:nvSpPr>
          <p:cNvPr id="23" name="TextBox 65"/>
          <p:cNvSpPr txBox="1">
            <a:spLocks noChangeArrowheads="1"/>
          </p:cNvSpPr>
          <p:nvPr/>
        </p:nvSpPr>
        <p:spPr bwMode="auto">
          <a:xfrm>
            <a:off x="5821680" y="1093306"/>
            <a:ext cx="408432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типовой договор поставки КРЭА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821680" y="1749936"/>
          <a:ext cx="4005323" cy="45243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sx="1000" sy="1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1958796"/>
                <a:gridCol w="2046527"/>
              </a:tblGrid>
              <a:tr h="24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Было</a:t>
                      </a:r>
                      <a:endParaRPr lang="ru-RU" sz="1400" b="1" dirty="0"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  <a:endParaRPr lang="ru-RU" sz="1400" b="1" dirty="0"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3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Ответственность</a:t>
                      </a:r>
                      <a:r>
                        <a:rPr lang="ru-RU" sz="1400" b="1" baseline="0" dirty="0" smtClean="0"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сторон</a:t>
                      </a:r>
                      <a:endParaRPr lang="ru-RU" sz="1400" b="1" dirty="0"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ограничения ответственности</a:t>
                      </a: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 цены договора – при цене договора до 50 млн. руб.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77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ограничения ответственности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25 % цены договора – при цене договора свыше 50 млн. руб.</a:t>
                      </a:r>
                      <a:endParaRPr lang="ru-RU" sz="1400" dirty="0"/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3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B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Неустойка</a:t>
                      </a:r>
                      <a:endParaRPr lang="ru-RU" sz="1400" b="1" dirty="0">
                        <a:solidFill>
                          <a:srgbClr val="0070B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455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нарушение срока предоставления обеспечения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0" i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суммы  договора</a:t>
                      </a:r>
                      <a:endParaRPr lang="ru-RU" sz="1400" b="0" i="1" u="sng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 </a:t>
                      </a:r>
                      <a:r>
                        <a:rPr lang="ru-RU" sz="1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0" i="1" u="sng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 обеспечения 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455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нарушение срока поставки, предоставления документации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0,05% </a:t>
                      </a:r>
                      <a:r>
                        <a:rPr lang="ru-RU" sz="1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0" i="1" u="sng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договора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190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0,05% </a:t>
                      </a:r>
                      <a:r>
                        <a:rPr lang="ru-RU" sz="1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0" i="1" u="sng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неисполненных обязательств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5697017" y="1093306"/>
            <a:ext cx="609" cy="5406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99560" y="1531521"/>
            <a:ext cx="1470660" cy="8957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Отчетный документ для оплаты – Акт о достижении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099560" y="1132626"/>
            <a:ext cx="670560" cy="29718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1"/>
            <a:endCxn id="7" idx="1"/>
          </p:cNvCxnSpPr>
          <p:nvPr/>
        </p:nvCxnSpPr>
        <p:spPr>
          <a:xfrm flipV="1">
            <a:off x="4099560" y="1281216"/>
            <a:ext cx="0" cy="69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733096" y="4599730"/>
            <a:ext cx="1652605" cy="1981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Складская логистика</a:t>
            </a:r>
          </a:p>
          <a:p>
            <a:endParaRPr lang="ru-RU" sz="1000" b="1" dirty="0">
              <a:solidFill>
                <a:srgbClr val="325076"/>
              </a:solidFill>
            </a:endParaRP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Управление </a:t>
            </a: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запасами</a:t>
            </a:r>
            <a:endParaRPr lang="ru-RU" sz="1000" dirty="0">
              <a:solidFill>
                <a:srgbClr val="639ECA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641" y="1094189"/>
            <a:ext cx="8610433" cy="31863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/>
              <a:t>Подразделения закупок, МТО и качества</a:t>
            </a:r>
            <a:br>
              <a:rPr lang="ru-RU" dirty="0"/>
            </a:br>
            <a:r>
              <a:rPr lang="ru-RU" dirty="0"/>
              <a:t>эксплуатирующей организации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rot="745320">
            <a:off x="2003059" y="1708311"/>
            <a:ext cx="2013630" cy="1917080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Контроль качества   </a:t>
            </a:r>
            <a:r>
              <a:rPr lang="en-US" sz="3200" b="1" dirty="0">
                <a:solidFill>
                  <a:schemeClr val="tx2"/>
                </a:solidFill>
              </a:rPr>
              <a:t>&gt;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к</a:t>
            </a:r>
            <a:r>
              <a:rPr lang="ru-RU" b="1" dirty="0" smtClean="0">
                <a:solidFill>
                  <a:schemeClr val="tx2"/>
                </a:solidFill>
              </a:rPr>
              <a:t>онтроль качества  </a:t>
            </a:r>
            <a:r>
              <a:rPr lang="en-US" sz="3200" b="1" dirty="0">
                <a:solidFill>
                  <a:schemeClr val="tx2"/>
                </a:solidFill>
              </a:rPr>
              <a:t>&gt;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к</a:t>
            </a:r>
            <a:r>
              <a:rPr lang="ru-RU" b="1" dirty="0" smtClean="0">
                <a:solidFill>
                  <a:schemeClr val="tx2"/>
                </a:solidFill>
              </a:rPr>
              <a:t>онтроль качества      </a:t>
            </a:r>
            <a:r>
              <a:rPr lang="en-US" sz="3200" b="1" dirty="0">
                <a:solidFill>
                  <a:schemeClr val="tx2"/>
                </a:solidFill>
              </a:rPr>
              <a:t>&gt;</a:t>
            </a:r>
            <a:r>
              <a:rPr lang="ru-RU" b="1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к</a:t>
            </a:r>
            <a:r>
              <a:rPr lang="ru-RU" b="1" dirty="0" smtClean="0">
                <a:solidFill>
                  <a:schemeClr val="tx2"/>
                </a:solidFill>
              </a:rPr>
              <a:t>онтроль качества  </a:t>
            </a:r>
            <a:r>
              <a:rPr lang="en-US" sz="3200" b="1" dirty="0">
                <a:solidFill>
                  <a:schemeClr val="tx2"/>
                </a:solidFill>
              </a:rPr>
              <a:t>&gt;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0674" y="1295818"/>
            <a:ext cx="3471292" cy="426720"/>
          </a:xfrm>
          <a:prstGeom prst="rect">
            <a:avLst/>
          </a:prstGeom>
          <a:solidFill>
            <a:srgbClr val="CCCC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25076"/>
                </a:solidFill>
              </a:rPr>
              <a:t>Контроль качества</a:t>
            </a:r>
            <a:endParaRPr lang="ru-RU" dirty="0">
              <a:solidFill>
                <a:srgbClr val="32507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0681" y="1882326"/>
            <a:ext cx="3471291" cy="434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25076"/>
                </a:solidFill>
              </a:rPr>
              <a:t>Планирование</a:t>
            </a:r>
            <a:endParaRPr lang="ru-RU" b="1" dirty="0">
              <a:solidFill>
                <a:srgbClr val="9966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0673" y="2449463"/>
            <a:ext cx="3471292" cy="604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25076"/>
                </a:solidFill>
              </a:rPr>
              <a:t>Подготовка и проведение закупок</a:t>
            </a:r>
            <a:endParaRPr lang="ru-RU" b="1" dirty="0">
              <a:solidFill>
                <a:srgbClr val="639EC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0679" y="3135562"/>
            <a:ext cx="3471293" cy="51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25076"/>
                </a:solidFill>
              </a:rPr>
              <a:t>Исполнение договоров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00680" y="3754334"/>
            <a:ext cx="3471293" cy="4511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25076"/>
                </a:solidFill>
              </a:rPr>
              <a:t>Складская логистика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02434" y="5036820"/>
            <a:ext cx="1273126" cy="1394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2437" y="4648200"/>
            <a:ext cx="1336431" cy="186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FFFFFF"/>
                </a:solidFill>
              </a:rPr>
              <a:t>Результат работы блока качества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819" y="4599730"/>
            <a:ext cx="2266741" cy="1981883"/>
          </a:xfrm>
          <a:prstGeom prst="rect">
            <a:avLst/>
          </a:prstGeom>
          <a:solidFill>
            <a:srgbClr val="CCCCFF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Контроль качества</a:t>
            </a:r>
          </a:p>
          <a:p>
            <a:endParaRPr lang="ru-RU" sz="700" b="1" dirty="0">
              <a:solidFill>
                <a:srgbClr val="0070C0">
                  <a:lumMod val="50000"/>
                </a:srgbClr>
              </a:solidFill>
            </a:endParaRP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Определение критериев соответствия поставщиков и их продукции стандартам качества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Аудит изготовителей 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Непрерывный входной контроль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База квалифицированных поставщиков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Управление </a:t>
            </a: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несоответствиями/отклонениями</a:t>
            </a:r>
            <a:endParaRPr lang="ru-RU" sz="1000" dirty="0">
              <a:solidFill>
                <a:srgbClr val="639ECA">
                  <a:lumMod val="50000"/>
                </a:srgbClr>
              </a:solidFill>
            </a:endParaRPr>
          </a:p>
          <a:p>
            <a:pPr marL="88900" indent="-80963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639ECA">
                  <a:lumMod val="50000"/>
                </a:srgb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0577" y="4599729"/>
            <a:ext cx="1626380" cy="1981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0963"/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Планирование</a:t>
            </a:r>
          </a:p>
          <a:p>
            <a:pPr marL="88900" indent="-80963"/>
            <a:endParaRPr lang="ru-RU" sz="1000" b="1" dirty="0">
              <a:solidFill>
                <a:srgbClr val="325076"/>
              </a:solidFill>
            </a:endParaRP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Долгосрочное планирование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Свод потребности в ГПЗ</a:t>
            </a:r>
          </a:p>
          <a:p>
            <a:pPr marL="88900" indent="-8096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Утверждение бюджета закупок на </a:t>
            </a: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следующий </a:t>
            </a: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г</a:t>
            </a: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од</a:t>
            </a:r>
            <a:endParaRPr lang="ru-RU" sz="1000" dirty="0">
              <a:solidFill>
                <a:srgbClr val="325076"/>
              </a:solidFill>
            </a:endParaRPr>
          </a:p>
          <a:p>
            <a:pPr marL="7937"/>
            <a:endParaRPr lang="ru-RU" sz="1000" dirty="0">
              <a:solidFill>
                <a:srgbClr val="325076"/>
              </a:solidFill>
            </a:endParaRPr>
          </a:p>
          <a:p>
            <a:pPr marL="88900" indent="-80963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325076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5557" y="4608116"/>
            <a:ext cx="1651961" cy="1981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>
                <a:solidFill>
                  <a:srgbClr val="325076"/>
                </a:solidFill>
              </a:rPr>
              <a:t>П</a:t>
            </a:r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одготовка и проведение закупок </a:t>
            </a:r>
          </a:p>
          <a:p>
            <a:endParaRPr lang="ru-RU" sz="800" b="1" dirty="0">
              <a:solidFill>
                <a:srgbClr val="325076"/>
              </a:solidFill>
            </a:endParaRP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Оптимизация сроков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Экономическая эффективность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Проведенные тендеры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Заключенные договоры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Обучение 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Автоматизация</a:t>
            </a:r>
            <a:endParaRPr lang="ru-RU" sz="1000" dirty="0">
              <a:solidFill>
                <a:srgbClr val="639ECA">
                  <a:lumMod val="50000"/>
                </a:srgb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9067" y="2275503"/>
            <a:ext cx="117920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29436"/>
                </a:solidFill>
              </a:rPr>
              <a:t>СКЛАД.</a:t>
            </a:r>
          </a:p>
          <a:p>
            <a:pPr algn="ctr"/>
            <a:r>
              <a:rPr lang="ru-RU" sz="1100" b="1" dirty="0">
                <a:solidFill>
                  <a:srgbClr val="F29436"/>
                </a:solidFill>
              </a:rPr>
              <a:t>ВНУТРЕННЯЯ ЛОГИСТИКА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18994" y="2292399"/>
            <a:ext cx="110244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996633">
                    <a:lumMod val="50000"/>
                  </a:srgbClr>
                </a:solidFill>
              </a:rPr>
              <a:t>ЗАКУПКИ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98269" y="3797012"/>
            <a:ext cx="2148339" cy="364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B050">
                    <a:lumMod val="75000"/>
                  </a:srgbClr>
                </a:solidFill>
              </a:rPr>
              <a:t>ИСПОЛНЕНИЕ ДОГОВОРОВ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91481" y="1146535"/>
            <a:ext cx="2506686" cy="3626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B0F0">
                    <a:lumMod val="75000"/>
                  </a:srgbClr>
                </a:solidFill>
              </a:rPr>
              <a:t>ПЛАНИРОВАНИЕ ПОТРЕБНОСТИ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13463" y="2204172"/>
            <a:ext cx="1438030" cy="904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39ECA">
                    <a:lumMod val="50000"/>
                  </a:srgbClr>
                </a:solidFill>
              </a:rPr>
              <a:t>Стандарт</a:t>
            </a:r>
          </a:p>
          <a:p>
            <a:pPr algn="ctr"/>
            <a:r>
              <a:rPr lang="ru-RU" sz="2000" b="1" dirty="0" smtClean="0">
                <a:solidFill>
                  <a:srgbClr val="639ECA">
                    <a:lumMod val="50000"/>
                  </a:srgbClr>
                </a:solidFill>
              </a:rPr>
              <a:t>Закупок</a:t>
            </a:r>
            <a:endParaRPr lang="ru-RU" sz="2000" dirty="0">
              <a:solidFill>
                <a:srgbClr val="639EC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2534" y="4599730"/>
            <a:ext cx="1651961" cy="1981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Исполнение договоров</a:t>
            </a:r>
          </a:p>
          <a:p>
            <a:endParaRPr lang="ru-RU" sz="800" b="1" dirty="0">
              <a:solidFill>
                <a:srgbClr val="325076"/>
              </a:solidFill>
            </a:endParaRP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Мониторинг, контроль ключевых событий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Оптимизация сроков поставки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39ECA">
                    <a:lumMod val="50000"/>
                  </a:srgbClr>
                </a:solidFill>
              </a:rPr>
              <a:t>Автоматизация, информатизация </a:t>
            </a:r>
            <a:r>
              <a:rPr lang="ru-RU" sz="1000" dirty="0" smtClean="0">
                <a:solidFill>
                  <a:srgbClr val="639ECA">
                    <a:lumMod val="50000"/>
                  </a:srgbClr>
                </a:solidFill>
              </a:rPr>
              <a:t>процесса</a:t>
            </a:r>
            <a:endParaRPr lang="ru-RU" sz="1000" dirty="0">
              <a:solidFill>
                <a:srgbClr val="639ECA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523" y="4261737"/>
            <a:ext cx="369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>
                    <a:lumMod val="50000"/>
                  </a:srgbClr>
                </a:solidFill>
              </a:rPr>
              <a:t>Результат работы по блокам</a:t>
            </a:r>
          </a:p>
        </p:txBody>
      </p:sp>
    </p:spTree>
    <p:extLst>
      <p:ext uri="{BB962C8B-B14F-4D97-AF65-F5344CB8AC3E}">
        <p14:creationId xmlns:p14="http://schemas.microsoft.com/office/powerpoint/2010/main" val="74411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6" y="367106"/>
            <a:ext cx="8342434" cy="489455"/>
          </a:xfrm>
        </p:spPr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/>
              <a:t>Реализуемая  модель  управления  МТО  в  АО «Концерн Росэнергоатом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75955" y="2862461"/>
            <a:ext cx="4769" cy="330088"/>
          </a:xfrm>
          <a:prstGeom prst="straightConnector1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023664" y="2272001"/>
            <a:ext cx="134073" cy="1"/>
          </a:xfrm>
          <a:prstGeom prst="line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>
            <a:stCxn id="47" idx="3"/>
          </p:cNvCxnSpPr>
          <p:nvPr/>
        </p:nvCxnSpPr>
        <p:spPr>
          <a:xfrm>
            <a:off x="3817224" y="2611613"/>
            <a:ext cx="723786" cy="566934"/>
          </a:xfrm>
          <a:prstGeom prst="bentConnector3">
            <a:avLst>
              <a:gd name="adj1" fmla="val 99805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058699" y="3573016"/>
            <a:ext cx="0" cy="18626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627419" y="4405151"/>
            <a:ext cx="1" cy="10521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03681" y="1268760"/>
            <a:ext cx="0" cy="4608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31873" y="1268760"/>
            <a:ext cx="0" cy="4608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53504" y="1268760"/>
            <a:ext cx="0" cy="4608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70545" y="1287183"/>
            <a:ext cx="61804" cy="45303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587895" y="986061"/>
            <a:ext cx="1462316" cy="840954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Планирование потребности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264414" y="990650"/>
            <a:ext cx="1526770" cy="792088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Выбор поставщика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870149" y="990650"/>
            <a:ext cx="1573274" cy="792088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Изготовление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598344" y="986061"/>
            <a:ext cx="1528785" cy="792088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Поставка продукции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193596" y="999381"/>
            <a:ext cx="1462316" cy="792088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</a:rPr>
              <a:t>Использование продукции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547" y="3277065"/>
            <a:ext cx="1595254" cy="648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    </a:t>
            </a:r>
            <a:r>
              <a:rPr lang="ru-RU" sz="1100" b="1" dirty="0">
                <a:solidFill>
                  <a:prstClr val="black"/>
                </a:solidFill>
              </a:rPr>
              <a:t>Разработка стратегии приобретения ТРУ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0235" y="4618708"/>
            <a:ext cx="1595254" cy="449262"/>
          </a:xfrm>
          <a:prstGeom prst="round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</a:rPr>
              <a:t>Сегментация поставщиков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3739" y="3185099"/>
            <a:ext cx="1526770" cy="898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     </a:t>
            </a:r>
            <a:r>
              <a:rPr lang="ru-RU" sz="1100" b="1" dirty="0">
                <a:solidFill>
                  <a:prstClr val="black"/>
                </a:solidFill>
              </a:rPr>
              <a:t>Обеспечение качества на предконтрактной фазе (аудит</a:t>
            </a:r>
            <a:r>
              <a:rPr lang="ru-RU" sz="1100" b="1" dirty="0" smtClean="0">
                <a:solidFill>
                  <a:prstClr val="black"/>
                </a:solidFill>
              </a:rPr>
              <a:t>) 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2164" y="3178551"/>
            <a:ext cx="1609245" cy="1186557"/>
          </a:xfrm>
          <a:prstGeom prst="roundRect">
            <a:avLst/>
          </a:prstGeom>
          <a:solidFill>
            <a:srgbClr val="FCF67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       </a:t>
            </a:r>
            <a:r>
              <a:rPr lang="ru-RU" sz="1100" b="1" dirty="0">
                <a:solidFill>
                  <a:prstClr val="black"/>
                </a:solidFill>
              </a:rPr>
              <a:t>Контрольные точки исполнения контрактов с помесячной фиксацией, в </a:t>
            </a:r>
            <a:r>
              <a:rPr lang="ru-RU" sz="1100" b="1" dirty="0" err="1">
                <a:solidFill>
                  <a:prstClr val="black"/>
                </a:solidFill>
              </a:rPr>
              <a:t>т.ч</a:t>
            </a:r>
            <a:r>
              <a:rPr lang="ru-RU" sz="1100" b="1" dirty="0">
                <a:solidFill>
                  <a:prstClr val="black"/>
                </a:solidFill>
              </a:rPr>
              <a:t>. контроль производства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00357" y="2530479"/>
            <a:ext cx="2523804" cy="394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en-US" sz="1100" b="1" dirty="0">
                <a:solidFill>
                  <a:srgbClr val="007033"/>
                </a:solidFill>
              </a:rPr>
              <a:t>         </a:t>
            </a:r>
            <a:r>
              <a:rPr lang="ru-RU" sz="1100" b="1" dirty="0">
                <a:solidFill>
                  <a:prstClr val="black"/>
                </a:solidFill>
              </a:rPr>
              <a:t>Приемка и входной контроль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96798" y="3178551"/>
            <a:ext cx="1925584" cy="394469"/>
          </a:xfrm>
          <a:prstGeom prst="roundRect">
            <a:avLst/>
          </a:prstGeom>
          <a:solidFill>
            <a:srgbClr val="FCF67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Работа с несоответствиями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12367" y="3826622"/>
            <a:ext cx="1925584" cy="394469"/>
          </a:xfrm>
          <a:prstGeom prst="roundRect">
            <a:avLst/>
          </a:prstGeom>
          <a:solidFill>
            <a:srgbClr val="FCF67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      Оценка поставщиков по итогам исполнения</a:t>
            </a:r>
          </a:p>
        </p:txBody>
      </p:sp>
      <p:cxnSp>
        <p:nvCxnSpPr>
          <p:cNvPr id="28" name="Соединительная линия уступом 27"/>
          <p:cNvCxnSpPr>
            <a:stCxn id="25" idx="3"/>
            <a:endCxn id="20" idx="2"/>
          </p:cNvCxnSpPr>
          <p:nvPr/>
        </p:nvCxnSpPr>
        <p:spPr>
          <a:xfrm flipH="1">
            <a:off x="1277864" y="4023854"/>
            <a:ext cx="7460089" cy="1044116"/>
          </a:xfrm>
          <a:prstGeom prst="bentConnector4">
            <a:avLst>
              <a:gd name="adj1" fmla="val -354"/>
              <a:gd name="adj2" fmla="val 200348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0" idx="0"/>
            <a:endCxn id="19" idx="2"/>
          </p:cNvCxnSpPr>
          <p:nvPr/>
        </p:nvCxnSpPr>
        <p:spPr>
          <a:xfrm flipV="1">
            <a:off x="1277862" y="3925132"/>
            <a:ext cx="5312" cy="6935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1" idx="1"/>
          </p:cNvCxnSpPr>
          <p:nvPr/>
        </p:nvCxnSpPr>
        <p:spPr>
          <a:xfrm>
            <a:off x="2080801" y="3627810"/>
            <a:ext cx="132938" cy="654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0" idx="3"/>
            <a:endCxn id="21" idx="2"/>
          </p:cNvCxnSpPr>
          <p:nvPr/>
        </p:nvCxnSpPr>
        <p:spPr>
          <a:xfrm flipV="1">
            <a:off x="2075488" y="4083622"/>
            <a:ext cx="901636" cy="759719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23" idx="0"/>
          </p:cNvCxnSpPr>
          <p:nvPr/>
        </p:nvCxnSpPr>
        <p:spPr>
          <a:xfrm flipV="1">
            <a:off x="2147272" y="2530475"/>
            <a:ext cx="4714989" cy="1097334"/>
          </a:xfrm>
          <a:prstGeom prst="bentConnector4">
            <a:avLst>
              <a:gd name="adj1" fmla="val 69"/>
              <a:gd name="adj2" fmla="val 165101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2" idx="3"/>
            <a:endCxn id="23" idx="1"/>
          </p:cNvCxnSpPr>
          <p:nvPr/>
        </p:nvCxnSpPr>
        <p:spPr>
          <a:xfrm flipV="1">
            <a:off x="5481409" y="2727714"/>
            <a:ext cx="118948" cy="1044116"/>
          </a:xfrm>
          <a:prstGeom prst="bentConnector3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25" idx="1"/>
          </p:cNvCxnSpPr>
          <p:nvPr/>
        </p:nvCxnSpPr>
        <p:spPr>
          <a:xfrm rot="16200000" flipH="1">
            <a:off x="6121182" y="3332669"/>
            <a:ext cx="1098910" cy="283460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endCxn id="24" idx="0"/>
          </p:cNvCxnSpPr>
          <p:nvPr/>
        </p:nvCxnSpPr>
        <p:spPr>
          <a:xfrm>
            <a:off x="6528908" y="2996956"/>
            <a:ext cx="1230683" cy="181595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4" idx="2"/>
            <a:endCxn id="25" idx="0"/>
          </p:cNvCxnSpPr>
          <p:nvPr/>
        </p:nvCxnSpPr>
        <p:spPr>
          <a:xfrm>
            <a:off x="7759590" y="3573020"/>
            <a:ext cx="15570" cy="25360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268933" y="4112938"/>
            <a:ext cx="2996" cy="133228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012610" y="2924946"/>
            <a:ext cx="0" cy="25202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08169" y="986064"/>
            <a:ext cx="232996" cy="2635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40" name="Овал 39"/>
          <p:cNvSpPr/>
          <p:nvPr/>
        </p:nvSpPr>
        <p:spPr>
          <a:xfrm>
            <a:off x="2168589" y="1004941"/>
            <a:ext cx="232996" cy="2635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В</a:t>
            </a:r>
          </a:p>
        </p:txBody>
      </p:sp>
      <p:sp>
        <p:nvSpPr>
          <p:cNvPr id="41" name="Овал 40"/>
          <p:cNvSpPr/>
          <p:nvPr/>
        </p:nvSpPr>
        <p:spPr>
          <a:xfrm>
            <a:off x="3852542" y="1004941"/>
            <a:ext cx="232996" cy="2635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С</a:t>
            </a:r>
          </a:p>
        </p:txBody>
      </p:sp>
      <p:sp>
        <p:nvSpPr>
          <p:cNvPr id="42" name="Овал 41"/>
          <p:cNvSpPr/>
          <p:nvPr/>
        </p:nvSpPr>
        <p:spPr>
          <a:xfrm>
            <a:off x="5582337" y="999384"/>
            <a:ext cx="232996" cy="2635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D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208891" y="999384"/>
            <a:ext cx="232996" cy="2635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E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7001" y="2658719"/>
            <a:ext cx="1526770" cy="41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Типизация продукции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4477" y="2066877"/>
            <a:ext cx="1526770" cy="41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Управление запасами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03289" y="1895341"/>
            <a:ext cx="1526770" cy="41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Типовые договоры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90454" y="2406494"/>
            <a:ext cx="1526770" cy="41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en-US" sz="1100" b="1" dirty="0">
                <a:solidFill>
                  <a:srgbClr val="007033"/>
                </a:solidFill>
              </a:rPr>
              <a:t>     </a:t>
            </a:r>
            <a:r>
              <a:rPr lang="ru-RU" sz="1100" b="1" dirty="0">
                <a:solidFill>
                  <a:prstClr val="black"/>
                </a:solidFill>
              </a:rPr>
              <a:t>Типовые правила</a:t>
            </a:r>
          </a:p>
        </p:txBody>
      </p:sp>
      <p:cxnSp>
        <p:nvCxnSpPr>
          <p:cNvPr id="48" name="Соединительная линия уступом 47"/>
          <p:cNvCxnSpPr>
            <a:stCxn id="46" idx="3"/>
            <a:endCxn id="22" idx="0"/>
          </p:cNvCxnSpPr>
          <p:nvPr/>
        </p:nvCxnSpPr>
        <p:spPr>
          <a:xfrm>
            <a:off x="3830059" y="2100464"/>
            <a:ext cx="846728" cy="1078087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4" idx="3"/>
            <a:endCxn id="21" idx="0"/>
          </p:cNvCxnSpPr>
          <p:nvPr/>
        </p:nvCxnSpPr>
        <p:spPr>
          <a:xfrm>
            <a:off x="2033772" y="2863842"/>
            <a:ext cx="943353" cy="321257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638386" y="2996956"/>
            <a:ext cx="0" cy="1896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147272" y="2996952"/>
            <a:ext cx="486347" cy="0"/>
          </a:xfrm>
          <a:prstGeom prst="line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679387" y="3092305"/>
            <a:ext cx="457142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850" b="1" dirty="0">
                <a:solidFill>
                  <a:prstClr val="black"/>
                </a:solidFill>
              </a:rPr>
              <a:t>12</a:t>
            </a:r>
            <a:endParaRPr lang="ru-RU" sz="850" b="1" dirty="0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72668" y="4599260"/>
            <a:ext cx="4469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10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17254" y="3627972"/>
            <a:ext cx="439018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11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25505" y="2060848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1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25505" y="2655044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2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26675" y="3293591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3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218927" y="1816566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4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256238" y="2397622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5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201699" y="3159100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6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844354" y="3005416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7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589621" y="2479960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8</a:t>
            </a:r>
            <a:endParaRPr lang="ru-RU" sz="900" b="1" dirty="0">
              <a:solidFill>
                <a:prstClr val="black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4290029" y="2863838"/>
            <a:ext cx="4769" cy="3300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271932" y="2871986"/>
            <a:ext cx="1026891" cy="0"/>
          </a:xfrm>
          <a:prstGeom prst="line">
            <a:avLst/>
          </a:prstGeom>
          <a:ln w="158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агетная рамка 65"/>
          <p:cNvSpPr/>
          <p:nvPr/>
        </p:nvSpPr>
        <p:spPr>
          <a:xfrm>
            <a:off x="2246527" y="6278428"/>
            <a:ext cx="398814" cy="288032"/>
          </a:xfrm>
          <a:prstGeom prst="bevel">
            <a:avLst/>
          </a:prstGeom>
          <a:solidFill>
            <a:srgbClr val="FCF67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72819" y="6289465"/>
            <a:ext cx="1246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Внедряется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43201" y="6268907"/>
            <a:ext cx="2110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- Внедрено</a:t>
            </a:r>
          </a:p>
        </p:txBody>
      </p:sp>
      <p:sp>
        <p:nvSpPr>
          <p:cNvPr id="69" name="Багетная рамка 68"/>
          <p:cNvSpPr/>
          <p:nvPr/>
        </p:nvSpPr>
        <p:spPr>
          <a:xfrm>
            <a:off x="4062627" y="6271721"/>
            <a:ext cx="398814" cy="288032"/>
          </a:xfrm>
          <a:prstGeom prst="bevel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71893" y="6289465"/>
            <a:ext cx="132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- В разработке</a:t>
            </a:r>
          </a:p>
        </p:txBody>
      </p:sp>
      <p:sp>
        <p:nvSpPr>
          <p:cNvPr id="71" name="Багетная рамка 70"/>
          <p:cNvSpPr/>
          <p:nvPr/>
        </p:nvSpPr>
        <p:spPr>
          <a:xfrm>
            <a:off x="648228" y="6257870"/>
            <a:ext cx="398814" cy="288032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72" name="Номер слайда 3"/>
          <p:cNvSpPr txBox="1">
            <a:spLocks/>
          </p:cNvSpPr>
          <p:nvPr/>
        </p:nvSpPr>
        <p:spPr>
          <a:xfrm>
            <a:off x="8020526" y="6180967"/>
            <a:ext cx="578826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810705" y="4661107"/>
            <a:ext cx="4403815" cy="449262"/>
          </a:xfrm>
          <a:prstGeom prst="round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>
                <a:solidFill>
                  <a:srgbClr val="FFFFFF"/>
                </a:solidFill>
              </a:rPr>
              <a:t>Меры воздействия на поставщиков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817571" y="4668772"/>
            <a:ext cx="405843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9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877615" y="5446731"/>
            <a:ext cx="6721739" cy="467202"/>
          </a:xfrm>
          <a:prstGeom prst="roundRect">
            <a:avLst/>
          </a:prstGeom>
          <a:solidFill>
            <a:srgbClr val="FCF67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Оценка поставщиков по итогам </a:t>
            </a:r>
            <a:r>
              <a:rPr lang="ru-RU" sz="1100" b="1" dirty="0" smtClean="0">
                <a:solidFill>
                  <a:prstClr val="black"/>
                </a:solidFill>
              </a:rPr>
              <a:t>исполнения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827153" y="5474472"/>
            <a:ext cx="451852" cy="4139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13</a:t>
            </a:r>
            <a:endParaRPr lang="ru-RU" sz="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6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438" y="1471010"/>
            <a:ext cx="4335313" cy="338554"/>
          </a:xfrm>
          <a:prstGeom prst="rect">
            <a:avLst/>
          </a:prstGeom>
          <a:ln w="19050">
            <a:solidFill>
              <a:srgbClr val="85CD9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Филиалы – действующие </a:t>
            </a:r>
            <a:r>
              <a:rPr lang="ru-RU" sz="1600" b="1" dirty="0" smtClean="0">
                <a:solidFill>
                  <a:schemeClr val="tx1"/>
                </a:solidFill>
              </a:rPr>
              <a:t>АЭС (10)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870" y="1775167"/>
            <a:ext cx="4339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>
                <a:cs typeface="Times New Roman" pitchFamily="18" charset="0"/>
              </a:rPr>
              <a:t>Балаковская</a:t>
            </a:r>
            <a:r>
              <a:rPr lang="ru-RU" sz="1400" dirty="0" smtClean="0">
                <a:cs typeface="Times New Roman" pitchFamily="18" charset="0"/>
              </a:rPr>
              <a:t>, Белоярская, Билибинская, Калининская, Кольская, Курская, Ленинградская, Нововоронежская, Ростовская, Смоленская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439" y="2567662"/>
            <a:ext cx="4335312" cy="338554"/>
          </a:xfrm>
          <a:prstGeom prst="rect">
            <a:avLst/>
          </a:prstGeom>
          <a:ln w="19050">
            <a:solidFill>
              <a:srgbClr val="FBD2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</a:rPr>
              <a:t>(8)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869" y="4294767"/>
            <a:ext cx="4339882" cy="338554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Дочерние </a:t>
            </a:r>
            <a:r>
              <a:rPr lang="ru-RU" sz="1600" b="1" dirty="0" smtClean="0">
                <a:solidFill>
                  <a:schemeClr val="tx1"/>
                </a:solidFill>
              </a:rPr>
              <a:t>общества (15)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68" y="2863627"/>
            <a:ext cx="4339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Технологический </a:t>
            </a:r>
            <a:r>
              <a:rPr lang="ru-RU" sz="1400" dirty="0" smtClean="0">
                <a:cs typeface="Times New Roman" pitchFamily="18" charset="0"/>
              </a:rPr>
              <a:t>филиал</a:t>
            </a:r>
          </a:p>
          <a:p>
            <a:r>
              <a:rPr lang="ru-RU" sz="1400" dirty="0" smtClean="0">
                <a:cs typeface="Times New Roman" pitchFamily="18" charset="0"/>
              </a:rPr>
              <a:t>Филиал по </a:t>
            </a:r>
            <a:r>
              <a:rPr lang="ru-RU" sz="1400" dirty="0">
                <a:cs typeface="Times New Roman" pitchFamily="18" charset="0"/>
              </a:rPr>
              <a:t>реализации капитальных </a:t>
            </a:r>
            <a:r>
              <a:rPr lang="ru-RU" sz="1400" dirty="0" smtClean="0">
                <a:cs typeface="Times New Roman" pitchFamily="18" charset="0"/>
              </a:rPr>
              <a:t>проектов (ФРКП)</a:t>
            </a:r>
          </a:p>
          <a:p>
            <a:r>
              <a:rPr lang="ru-RU" sz="1400" dirty="0" smtClean="0">
                <a:cs typeface="Times New Roman" pitchFamily="18" charset="0"/>
              </a:rPr>
              <a:t>Опытно-демонстрационный </a:t>
            </a:r>
            <a:r>
              <a:rPr lang="ru-RU" sz="1400" dirty="0">
                <a:cs typeface="Times New Roman" pitchFamily="18" charset="0"/>
              </a:rPr>
              <a:t>инженерный центр по выводу из эксплуатации </a:t>
            </a:r>
            <a:r>
              <a:rPr lang="ru-RU" sz="1400" dirty="0" smtClean="0">
                <a:cs typeface="Times New Roman" pitchFamily="18" charset="0"/>
              </a:rPr>
              <a:t>(ОДИЦ)</a:t>
            </a:r>
          </a:p>
          <a:p>
            <a:pPr lvl="0"/>
            <a:r>
              <a:rPr lang="ru-RU" sz="1400" dirty="0" smtClean="0">
                <a:cs typeface="Times New Roman" pitchFamily="18" charset="0"/>
              </a:rPr>
              <a:t>Дирекция по сооружению и эксплуатации ПАТЭС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868" y="4603841"/>
            <a:ext cx="4339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itchFamily="18" charset="0"/>
              </a:defRPr>
            </a:lvl1pPr>
          </a:lstStyle>
          <a:p>
            <a:pPr marL="0" lvl="1"/>
            <a:r>
              <a:rPr lang="ru-RU" sz="1400" dirty="0"/>
              <a:t>АО «</a:t>
            </a:r>
            <a:r>
              <a:rPr lang="ru-RU" sz="1400" dirty="0" err="1"/>
              <a:t>Атомэнергоремонт</a:t>
            </a:r>
            <a:r>
              <a:rPr lang="ru-RU" sz="1400" dirty="0"/>
              <a:t>»</a:t>
            </a:r>
          </a:p>
          <a:p>
            <a:pPr marL="0" lvl="1"/>
            <a:r>
              <a:rPr lang="ru-RU" sz="1400" dirty="0"/>
              <a:t>ООО «</a:t>
            </a:r>
            <a:r>
              <a:rPr lang="ru-RU" sz="1400" dirty="0" err="1"/>
              <a:t>Энергоатоминвест</a:t>
            </a:r>
            <a:r>
              <a:rPr lang="ru-RU" sz="1400" dirty="0"/>
              <a:t>»</a:t>
            </a:r>
          </a:p>
          <a:p>
            <a:pPr marL="0" lvl="1"/>
            <a:r>
              <a:rPr lang="ru-RU" sz="1400" dirty="0"/>
              <a:t>АО «</a:t>
            </a:r>
            <a:r>
              <a:rPr lang="ru-RU" sz="1400" dirty="0" err="1"/>
              <a:t>Атомтехэнерго</a:t>
            </a:r>
            <a:r>
              <a:rPr lang="ru-RU" sz="1400" dirty="0"/>
              <a:t>» </a:t>
            </a:r>
            <a:endParaRPr lang="ru-RU" sz="1400" dirty="0" smtClean="0"/>
          </a:p>
          <a:p>
            <a:pPr marL="0" lvl="1"/>
            <a:r>
              <a:rPr lang="ru-RU" sz="1400" dirty="0" smtClean="0"/>
              <a:t>АО </a:t>
            </a:r>
            <a:r>
              <a:rPr lang="ru-RU" sz="1400" dirty="0"/>
              <a:t>«</a:t>
            </a:r>
            <a:r>
              <a:rPr lang="ru-RU" sz="1400" dirty="0" err="1"/>
              <a:t>Консист</a:t>
            </a:r>
            <a:r>
              <a:rPr lang="ru-RU" sz="1400" dirty="0"/>
              <a:t>-Оператор связи»</a:t>
            </a:r>
          </a:p>
          <a:p>
            <a:pPr marL="0" lvl="1"/>
            <a:r>
              <a:rPr lang="ru-RU" sz="1400" dirty="0" smtClean="0"/>
              <a:t>АО </a:t>
            </a:r>
            <a:r>
              <a:rPr lang="ru-RU" sz="1400" dirty="0"/>
              <a:t>«</a:t>
            </a:r>
            <a:r>
              <a:rPr lang="ru-RU" sz="1400" dirty="0" err="1"/>
              <a:t>Русатом</a:t>
            </a:r>
            <a:r>
              <a:rPr lang="ru-RU" sz="1400" dirty="0"/>
              <a:t> Сервис» </a:t>
            </a:r>
            <a:endParaRPr lang="ru-RU" sz="1400" dirty="0" smtClean="0"/>
          </a:p>
          <a:p>
            <a:pPr marL="0" lvl="1"/>
            <a:r>
              <a:rPr lang="ru-RU" sz="1400" dirty="0" smtClean="0"/>
              <a:t>АО </a:t>
            </a:r>
            <a:r>
              <a:rPr lang="ru-RU" sz="1400" dirty="0"/>
              <a:t>«КОНЦЕРН ТИТАН-2»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Годовая программа закупок на </a:t>
            </a:r>
            <a:r>
              <a:rPr lang="ru-RU" dirty="0" smtClean="0"/>
              <a:t>2019 </a:t>
            </a:r>
            <a:r>
              <a:rPr lang="ru-RU" dirty="0"/>
              <a:t>год </a:t>
            </a:r>
            <a:br>
              <a:rPr lang="ru-RU" dirty="0"/>
            </a:br>
            <a:r>
              <a:rPr lang="ru-RU" dirty="0"/>
              <a:t>Дивизиона «Электроэнергетический», </a:t>
            </a:r>
            <a:r>
              <a:rPr lang="ru-RU" sz="1800" dirty="0"/>
              <a:t>млрд 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50260821"/>
              </p:ext>
            </p:extLst>
          </p:nvPr>
        </p:nvGraphicFramePr>
        <p:xfrm>
          <a:off x="5317471" y="1153516"/>
          <a:ext cx="4713779" cy="549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6279" y="1274444"/>
            <a:ext cx="3359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4070"/>
                </a:solidFill>
              </a:rPr>
              <a:t>6 676 закупок </a:t>
            </a:r>
          </a:p>
          <a:p>
            <a:r>
              <a:rPr lang="ru-RU" sz="2000" b="1" dirty="0" smtClean="0">
                <a:solidFill>
                  <a:srgbClr val="004070"/>
                </a:solidFill>
              </a:rPr>
              <a:t>на </a:t>
            </a:r>
            <a:r>
              <a:rPr lang="ru-RU" sz="2000" b="1" dirty="0">
                <a:solidFill>
                  <a:srgbClr val="004070"/>
                </a:solidFill>
              </a:rPr>
              <a:t>сумму </a:t>
            </a:r>
            <a:r>
              <a:rPr lang="ru-RU" sz="2000" b="1" dirty="0" smtClean="0">
                <a:solidFill>
                  <a:srgbClr val="004070"/>
                </a:solidFill>
              </a:rPr>
              <a:t>55,3 млрд. </a:t>
            </a:r>
            <a:r>
              <a:rPr lang="ru-RU" sz="2000" b="1" dirty="0">
                <a:solidFill>
                  <a:srgbClr val="004070"/>
                </a:solidFill>
              </a:rPr>
              <a:t>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438" y="1080858"/>
            <a:ext cx="4335313" cy="338554"/>
          </a:xfrm>
          <a:prstGeom prst="rect">
            <a:avLst/>
          </a:prstGeom>
          <a:ln w="19050">
            <a:solidFill>
              <a:srgbClr val="829F8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Центральный аппарат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Годовая программа закупок на </a:t>
            </a:r>
            <a:r>
              <a:rPr lang="ru-RU" dirty="0" smtClean="0"/>
              <a:t>2019 </a:t>
            </a:r>
            <a:r>
              <a:rPr lang="ru-RU" dirty="0"/>
              <a:t>год </a:t>
            </a:r>
            <a:br>
              <a:rPr lang="ru-RU" dirty="0"/>
            </a:br>
            <a:r>
              <a:rPr lang="ru-RU" dirty="0"/>
              <a:t>по группам закупок, </a:t>
            </a:r>
            <a:r>
              <a:rPr lang="ru-RU" sz="1800" dirty="0" smtClean="0"/>
              <a:t>млрд </a:t>
            </a:r>
            <a:r>
              <a:rPr lang="ru-RU" sz="1800" dirty="0"/>
              <a:t>руб.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5493796"/>
              </p:ext>
            </p:extLst>
          </p:nvPr>
        </p:nvGraphicFramePr>
        <p:xfrm>
          <a:off x="452439" y="1110344"/>
          <a:ext cx="4455464" cy="46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4799973"/>
              </p:ext>
            </p:extLst>
          </p:nvPr>
        </p:nvGraphicFramePr>
        <p:xfrm>
          <a:off x="4933190" y="1817156"/>
          <a:ext cx="4556885" cy="46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5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закупки АО «Концерн Росэнергоатом» 2019 года, </a:t>
            </a:r>
            <a:r>
              <a:rPr lang="ru-RU" sz="1800" dirty="0" smtClean="0"/>
              <a:t>млрд руб.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1864929"/>
              </p:ext>
            </p:extLst>
          </p:nvPr>
        </p:nvGraphicFramePr>
        <p:xfrm>
          <a:off x="97877" y="2332657"/>
          <a:ext cx="4782034" cy="390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2438" y="1116456"/>
            <a:ext cx="9139431" cy="31112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6000" tIns="72000" rIns="72000" bIns="72000" anchor="ctr"/>
          <a:lstStyle>
            <a:lvl1pPr marL="190500" indent="-1905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Объем ПЗ Концерна – 21,26 млрд руб.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2439" y="1427585"/>
            <a:ext cx="4518816" cy="83975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6000" tIns="72000" rIns="72000" bIns="72000" anchor="ctr"/>
          <a:lstStyle>
            <a:lvl1pPr marL="190500" indent="-1905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0"/>
            <a:r>
              <a:rPr lang="ru-RU" sz="13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В</a:t>
            </a:r>
            <a:r>
              <a:rPr lang="ru-RU" sz="135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том числе закупки в области атомной энергетики – 9,60 млрд руб.</a:t>
            </a:r>
          </a:p>
          <a:p>
            <a:pPr marL="0"/>
            <a:r>
              <a:rPr lang="ru-RU" sz="13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Участие МСП в Плане закупки – </a:t>
            </a:r>
            <a:r>
              <a:rPr lang="ru-RU" sz="135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72,95%</a:t>
            </a:r>
            <a:endParaRPr lang="ru-RU" sz="135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02130857"/>
              </p:ext>
            </p:extLst>
          </p:nvPr>
        </p:nvGraphicFramePr>
        <p:xfrm>
          <a:off x="4879911" y="2304667"/>
          <a:ext cx="4782034" cy="390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61105" y="3820887"/>
            <a:ext cx="1579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11,66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71255" y="1474239"/>
            <a:ext cx="2" cy="4917232"/>
          </a:xfrm>
          <a:prstGeom prst="line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71255" y="1427583"/>
            <a:ext cx="4620614" cy="8397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6000" tIns="72000" rIns="72000" bIns="72000" anchor="ctr"/>
          <a:lstStyle>
            <a:lvl1pPr marL="190500" indent="-1905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/>
            <a:r>
              <a:rPr lang="ru-RU" sz="135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Закупки инновационной и высокотехнологичной продукции </a:t>
            </a:r>
            <a:r>
              <a:rPr lang="ru-RU" sz="13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в Плане закупки – </a:t>
            </a:r>
            <a:r>
              <a:rPr lang="ru-RU" sz="135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13,05%</a:t>
            </a:r>
            <a:endParaRPr lang="ru-RU" sz="135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/>
            <a:endParaRPr lang="ru-RU" sz="135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Подготовка и проведение закупочных процедур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162838" y="1773243"/>
            <a:ext cx="485775" cy="28098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8120074" y="1268413"/>
            <a:ext cx="1093065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627667" y="1268413"/>
            <a:ext cx="1657073" cy="588962"/>
          </a:xfrm>
          <a:prstGeom prst="homePlate">
            <a:avLst>
              <a:gd name="adj" fmla="val 2432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517601" y="1268413"/>
            <a:ext cx="1286432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404188" y="1268413"/>
            <a:ext cx="1271862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509111" y="1268413"/>
            <a:ext cx="1027555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755477" y="1268413"/>
            <a:ext cx="900409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818410" y="1268413"/>
            <a:ext cx="1069089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20048" y="1268413"/>
            <a:ext cx="975007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003670" y="1332061"/>
            <a:ext cx="976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Проект </a:t>
            </a: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договора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2879006" y="1379475"/>
            <a:ext cx="710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НМЦ</a:t>
            </a:r>
            <a:endParaRPr lang="ru-RU" altLang="ru-RU" sz="16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497615" y="1327650"/>
            <a:ext cx="1248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Закупочная документация</a:t>
            </a: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3601268" y="1325602"/>
            <a:ext cx="911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на </a:t>
            </a:r>
            <a:r>
              <a:rPr lang="ru-RU" altLang="ru-RU" sz="12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закупку</a:t>
            </a:r>
            <a:endParaRPr lang="ru-RU" altLang="ru-RU" sz="12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5598343" y="1321738"/>
            <a:ext cx="1258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Подача</a:t>
            </a:r>
            <a:r>
              <a:rPr lang="ru-RU" altLang="ru-RU" sz="11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заявок</a:t>
            </a:r>
            <a:r>
              <a:rPr lang="ru-RU" altLang="ru-RU" sz="11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участниками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6793535" y="1251338"/>
            <a:ext cx="1418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Рассмотрение</a:t>
            </a:r>
            <a:r>
              <a:rPr lang="ru-RU" altLang="ru-RU" sz="11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заявок и выбор победителя</a:t>
            </a:r>
          </a:p>
        </p:txBody>
      </p:sp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8284741" y="1393825"/>
            <a:ext cx="9803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Договор</a:t>
            </a:r>
            <a:endParaRPr lang="ru-RU" altLang="ru-RU" sz="14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425370" y="1387157"/>
            <a:ext cx="439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ТЗ 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631825" y="1268413"/>
            <a:ext cx="760557" cy="588962"/>
          </a:xfrm>
          <a:prstGeom prst="homePlate">
            <a:avLst>
              <a:gd name="adj" fmla="val 24324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679797" y="1378436"/>
            <a:ext cx="90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ГПЗ</a:t>
            </a:r>
          </a:p>
        </p:txBody>
      </p:sp>
      <p:sp>
        <p:nvSpPr>
          <p:cNvPr id="25" name="TextBox 105"/>
          <p:cNvSpPr txBox="1">
            <a:spLocks noChangeArrowheads="1"/>
          </p:cNvSpPr>
          <p:nvPr/>
        </p:nvSpPr>
        <p:spPr bwMode="auto">
          <a:xfrm>
            <a:off x="548379" y="1889675"/>
            <a:ext cx="1604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Процедура выбора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6745" y="4131063"/>
            <a:ext cx="871537" cy="3683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1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568959" y="2185662"/>
            <a:ext cx="12874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Подача заявок участниками закупки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6745" y="4623188"/>
            <a:ext cx="871537" cy="3683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2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832" y="4167575"/>
            <a:ext cx="873125" cy="36988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3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832" y="4672400"/>
            <a:ext cx="873125" cy="3683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…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832" y="5199450"/>
            <a:ext cx="873125" cy="3683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</a:t>
            </a:r>
            <a:r>
              <a:rPr lang="en-US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n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1784350" y="2426101"/>
            <a:ext cx="2667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Отборочная стадия</a:t>
            </a:r>
          </a:p>
        </p:txBody>
      </p:sp>
      <p:sp>
        <p:nvSpPr>
          <p:cNvPr id="33" name="TextBox 51"/>
          <p:cNvSpPr txBox="1">
            <a:spLocks noChangeArrowheads="1"/>
          </p:cNvSpPr>
          <p:nvPr/>
        </p:nvSpPr>
        <p:spPr bwMode="auto">
          <a:xfrm>
            <a:off x="5346707" y="2702313"/>
            <a:ext cx="26654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Оценочные критерии:</a:t>
            </a:r>
          </a:p>
        </p:txBody>
      </p:sp>
      <p:sp>
        <p:nvSpPr>
          <p:cNvPr id="34" name="TextBox 51"/>
          <p:cNvSpPr txBox="1">
            <a:spLocks noChangeArrowheads="1"/>
          </p:cNvSpPr>
          <p:nvPr/>
        </p:nvSpPr>
        <p:spPr bwMode="auto">
          <a:xfrm>
            <a:off x="2175675" y="2715772"/>
            <a:ext cx="2233613" cy="2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Отсекающие </a:t>
            </a:r>
            <a:r>
              <a:rPr lang="ru-RU" altLang="ru-RU" sz="1100" b="1" dirty="0" smtClean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требования</a:t>
            </a:r>
            <a:endParaRPr lang="ru-RU" altLang="ru-RU" sz="1100" b="1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35" name="TextBox 51"/>
          <p:cNvSpPr txBox="1">
            <a:spLocks noChangeArrowheads="1"/>
          </p:cNvSpPr>
          <p:nvPr/>
        </p:nvSpPr>
        <p:spPr bwMode="auto">
          <a:xfrm>
            <a:off x="5346707" y="2434025"/>
            <a:ext cx="26654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Оценочная стадия</a:t>
            </a: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552757" y="4475550"/>
            <a:ext cx="85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Услуги, ПИР</a:t>
            </a:r>
          </a:p>
        </p:txBody>
      </p:sp>
      <p:sp>
        <p:nvSpPr>
          <p:cNvPr id="37" name="TextBox 51"/>
          <p:cNvSpPr txBox="1">
            <a:spLocks noChangeArrowheads="1"/>
          </p:cNvSpPr>
          <p:nvPr/>
        </p:nvSpPr>
        <p:spPr bwMode="auto">
          <a:xfrm>
            <a:off x="5346700" y="3207139"/>
            <a:ext cx="1536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Оборудование 1, 2, 3 </a:t>
            </a:r>
            <a:r>
              <a:rPr lang="ru-RU" altLang="ru-RU" sz="900" kern="0" dirty="0" err="1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кл</a:t>
            </a: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6883407" y="4337438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НИОКР, </a:t>
            </a:r>
            <a:r>
              <a:rPr lang="ru-RU" altLang="ru-RU" sz="900" kern="0" dirty="0" err="1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юрид</a:t>
            </a: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-е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и др. услуги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/>
          </p:nvPr>
        </p:nvGraphicFramePr>
        <p:xfrm>
          <a:off x="5673725" y="3464313"/>
          <a:ext cx="1049338" cy="958902"/>
        </p:xfrm>
        <a:graphic>
          <a:graphicData uri="http://schemas.openxmlformats.org/drawingml/2006/table">
            <a:tbl>
              <a:tblPr firstRow="1" bandRow="1"/>
              <a:tblGrid>
                <a:gridCol w="1049338"/>
              </a:tblGrid>
              <a:tr h="365333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5% - опыт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участника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341" marR="91341" marT="45517" marB="45517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</a:tr>
              <a:tr h="365333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5% - опыт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изготовителя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341" marR="91341" marT="45517" marB="45517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183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90% - цена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341" marR="91341" marT="45517" marB="45517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659388" y="2981725"/>
            <a:ext cx="2111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Конкурс, запрос предложений</a:t>
            </a: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6811963" y="3207151"/>
            <a:ext cx="1079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МТРиО, работы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/>
          </p:nvPr>
        </p:nvGraphicFramePr>
        <p:xfrm>
          <a:off x="6888163" y="3464313"/>
          <a:ext cx="1003300" cy="636588"/>
        </p:xfrm>
        <a:graphic>
          <a:graphicData uri="http://schemas.openxmlformats.org/drawingml/2006/table">
            <a:tbl>
              <a:tblPr firstRow="1" bandRow="1"/>
              <a:tblGrid>
                <a:gridCol w="1003300"/>
              </a:tblGrid>
              <a:tr h="365505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5% - опыт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участника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417" marR="91417" marT="45593" marB="45593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</a:tr>
              <a:tr h="271082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95% - цена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417" marR="91417" marT="45593" marB="45593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/>
          </p:nvPr>
        </p:nvGraphicFramePr>
        <p:xfrm>
          <a:off x="5659445" y="5712226"/>
          <a:ext cx="2232025" cy="481013"/>
        </p:xfrm>
        <a:graphic>
          <a:graphicData uri="http://schemas.openxmlformats.org/drawingml/2006/table">
            <a:tbl>
              <a:tblPr firstRow="1" bandRow="1"/>
              <a:tblGrid>
                <a:gridCol w="2232025"/>
              </a:tblGrid>
              <a:tr h="243843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27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Аукцион, запрос цен</a:t>
                      </a:r>
                    </a:p>
                  </a:txBody>
                  <a:tcPr marL="91442" marR="91442" marT="45722" marB="4572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4596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37169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90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Цена – 100%</a:t>
                      </a:r>
                      <a:endParaRPr kumimoji="0" lang="ru-RU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42" marR="91442" marT="45722" marB="45722" anchor="ctr">
                    <a:lnL w="12700" cap="flat" cmpd="sng" algn="ctr">
                      <a:solidFill>
                        <a:srgbClr val="4596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96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96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96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/>
          </p:nvPr>
        </p:nvGraphicFramePr>
        <p:xfrm>
          <a:off x="5659438" y="4705751"/>
          <a:ext cx="2232026" cy="1006475"/>
        </p:xfrm>
        <a:graphic>
          <a:graphicData uri="http://schemas.openxmlformats.org/drawingml/2006/table">
            <a:tbl>
              <a:tblPr firstRow="1" bandRow="1"/>
              <a:tblGrid>
                <a:gridCol w="1116013"/>
                <a:gridCol w="1116013"/>
              </a:tblGrid>
              <a:tr h="640490">
                <a:tc gridSpan="2">
                  <a:txBody>
                    <a:bodyPr/>
                    <a:lstStyle>
                      <a:lvl1pPr marL="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altLang="ru-RU" sz="9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опыт участника;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altLang="ru-RU" sz="9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качество тех. предложения;</a:t>
                      </a:r>
                      <a:endParaRPr kumimoji="0" lang="ru-RU" altLang="ru-RU" sz="90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+ введение оценки дел. репутации;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altLang="ru-RU" sz="9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иные критерии</a:t>
                      </a:r>
                      <a:endParaRPr kumimoji="0" lang="ru-RU" altLang="ru-RU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442" marR="91442" marT="45741" marB="45741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alt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65985"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Не менее 75 % - цена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442" marR="91442" marT="45741" marB="45741">
                    <a:lnL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104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20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310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41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516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618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722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825" algn="l" defTabSz="91420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Не менее 55% - цена</a:t>
                      </a:r>
                      <a:endParaRPr kumimoji="0" lang="ru-RU" alt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cs typeface="Arial" charset="0"/>
                      </a:endParaRPr>
                    </a:p>
                  </a:txBody>
                  <a:tcPr marL="91442" marR="91442" marT="45741" marB="45741">
                    <a:lnL>
                      <a:noFill/>
                    </a:lnL>
                    <a:lnR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596D1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784350" y="3166253"/>
            <a:ext cx="2478088" cy="251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К продукции (характеристики, качество, количество или объем, сроки, и пр.);</a:t>
            </a:r>
          </a:p>
          <a:p>
            <a:pPr marL="180975" indent="-180975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К условиям договора (обеспечение обязательств, оплата и пр.)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К участнику: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правоспособность;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финансовая устойчивость;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опыт;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наличие лицензий, сертификатов;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материально-технические, кадровые ресурсы;</a:t>
            </a:r>
          </a:p>
          <a:p>
            <a:pPr marL="171450" indent="-171450">
              <a:spcAft>
                <a:spcPts val="300"/>
              </a:spcAft>
              <a:buFontTx/>
              <a:buChar char="-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охрана труда, СМК.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kern="0" dirty="0">
                <a:solidFill>
                  <a:schemeClr val="accent4">
                    <a:lumMod val="50000"/>
                  </a:schemeClr>
                </a:solidFill>
                <a:latin typeface="Circe Bold"/>
                <a:cs typeface="Arial" panose="020B0604020202020204" pitchFamily="34" charset="0"/>
              </a:rPr>
              <a:t>К третьим лицам (к непосредственным изготовителям или привлекаемым субподрядчикам)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85976" y="5682441"/>
            <a:ext cx="1858964" cy="4154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+ новая возможность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проведения аудита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784350" y="2183205"/>
            <a:ext cx="0" cy="4113213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1"/>
          <p:cNvSpPr txBox="1">
            <a:spLocks noChangeArrowheads="1"/>
          </p:cNvSpPr>
          <p:nvPr/>
        </p:nvSpPr>
        <p:spPr bwMode="auto">
          <a:xfrm>
            <a:off x="3582988" y="2138750"/>
            <a:ext cx="26654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Рассмотрение заявок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784350" y="2421325"/>
            <a:ext cx="6408738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784350" y="2688025"/>
            <a:ext cx="6408738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193088" y="2183205"/>
            <a:ext cx="0" cy="4113213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337555" y="2138763"/>
            <a:ext cx="1036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Выбор победителя закупки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32795" y="4412050"/>
            <a:ext cx="1012825" cy="5080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1 - победитель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832" y="3159526"/>
            <a:ext cx="873125" cy="36988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1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1832" y="3664338"/>
            <a:ext cx="873125" cy="3683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30" tIns="45716" rIns="91430" bIns="45716">
            <a:spAutoFit/>
          </a:bodyPr>
          <a:lstStyle>
            <a:defPPr>
              <a:defRPr lang="ru-RU"/>
            </a:defPPr>
            <a:lvl1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100">
                <a:solidFill>
                  <a:srgbClr val="003274">
                    <a:lumMod val="75000"/>
                  </a:srgbClr>
                </a:solidFill>
              </a:defRPr>
            </a:lvl1pPr>
            <a:lvl2pPr marL="628650" lvl="1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>
                <a:solidFill>
                  <a:srgbClr val="003274">
                    <a:lumMod val="75000"/>
                  </a:srgbClr>
                </a:solidFill>
              </a:defRPr>
            </a:lvl2pPr>
          </a:lstStyle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Заявка </a:t>
            </a:r>
          </a:p>
          <a:p>
            <a:pPr marL="0" indent="0" algn="ctr">
              <a:buNone/>
              <a:defRPr/>
            </a:pPr>
            <a:r>
              <a:rPr lang="ru-RU" sz="900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участника 2</a:t>
            </a:r>
            <a:endParaRPr lang="ru-RU" sz="500" dirty="0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4086717" y="3238004"/>
            <a:ext cx="215900" cy="260667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7964488" y="3229363"/>
            <a:ext cx="228600" cy="306705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70C0">
                  <a:lumMod val="75000"/>
                </a:srgbClr>
              </a:solidFill>
              <a:latin typeface="Circe Bold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31825" y="2151450"/>
            <a:ext cx="8642350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089910" y="6170660"/>
            <a:ext cx="1855030" cy="4154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070C0">
                    <a:lumMod val="75000"/>
                  </a:srgbClr>
                </a:solidFill>
                <a:latin typeface="Circe Bold"/>
                <a:cs typeface="Arial" panose="020B0604020202020204" pitchFamily="34" charset="0"/>
              </a:rPr>
              <a:t>+ Отсутствие отзыва согласования (ПОК (И))</a:t>
            </a:r>
          </a:p>
        </p:txBody>
      </p:sp>
    </p:spTree>
    <p:extLst>
      <p:ext uri="{BB962C8B-B14F-4D97-AF65-F5344CB8AC3E}">
        <p14:creationId xmlns:p14="http://schemas.microsoft.com/office/powerpoint/2010/main" val="8954485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dirty="0"/>
              <a:t>Практика обжалования закупок</a:t>
            </a:r>
            <a:br>
              <a:rPr lang="ru-RU" sz="2100" dirty="0"/>
            </a:br>
            <a:r>
              <a:rPr lang="ru-RU" sz="2100" dirty="0"/>
              <a:t>Применение Постановления Правительства РФ №925 от 16.09.2016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5856" y="2375291"/>
            <a:ext cx="2464973" cy="8879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662" b="1" dirty="0">
              <a:solidFill>
                <a:srgbClr val="002060"/>
              </a:solidFill>
            </a:endParaRPr>
          </a:p>
          <a:p>
            <a:pPr algn="ctr"/>
            <a:r>
              <a:rPr lang="ru-RU" sz="1846" b="1" dirty="0" smtClean="0">
                <a:solidFill>
                  <a:srgbClr val="002060"/>
                </a:solidFill>
              </a:rPr>
              <a:t>Как применять</a:t>
            </a:r>
            <a:endParaRPr lang="ru-RU" sz="1846" dirty="0" smtClean="0"/>
          </a:p>
          <a:p>
            <a:pPr algn="ctr"/>
            <a:endParaRPr lang="ru-RU" sz="1662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8" y="1385348"/>
            <a:ext cx="2874569" cy="428767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255" y="5472964"/>
            <a:ext cx="2467171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62" b="1" dirty="0">
              <a:solidFill>
                <a:srgbClr val="FF0000"/>
              </a:solidFill>
            </a:endParaRPr>
          </a:p>
          <a:p>
            <a:r>
              <a:rPr lang="ru-RU" sz="1662" b="1" dirty="0">
                <a:solidFill>
                  <a:srgbClr val="002060"/>
                </a:solidFill>
              </a:rPr>
              <a:t>ВТО – 162 страны</a:t>
            </a:r>
          </a:p>
          <a:p>
            <a:r>
              <a:rPr lang="ru-RU" sz="1662" b="1" dirty="0" err="1">
                <a:solidFill>
                  <a:srgbClr val="002060"/>
                </a:solidFill>
              </a:rPr>
              <a:t>ЕврАзЭс</a:t>
            </a:r>
            <a:r>
              <a:rPr lang="ru-RU" sz="1662" b="1" dirty="0">
                <a:solidFill>
                  <a:srgbClr val="002060"/>
                </a:solidFill>
              </a:rPr>
              <a:t> – 5 стран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0576" y="5085075"/>
            <a:ext cx="2604235" cy="490006"/>
          </a:xfrm>
          <a:prstGeom prst="rect">
            <a:avLst/>
          </a:prstGeom>
          <a:noFill/>
          <a:ln w="15875">
            <a:solidFill>
              <a:srgbClr val="0070BA"/>
            </a:solidFill>
          </a:ln>
        </p:spPr>
        <p:txBody>
          <a:bodyPr wrap="square" rtlCol="0">
            <a:spAutoFit/>
          </a:bodyPr>
          <a:lstStyle/>
          <a:p>
            <a:r>
              <a:rPr lang="ru-RU" sz="1292" b="1" dirty="0"/>
              <a:t>18.04.2018 Апелляция оставила в силе решение АС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42890" y="3607342"/>
            <a:ext cx="3816749" cy="360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51761" y="1433896"/>
            <a:ext cx="0" cy="430199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39112" y="1424918"/>
            <a:ext cx="4020527" cy="18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>
            <a:lvl1pPr marL="114300" indent="-1143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450000" lvl="1" indent="-288000">
              <a:spcBef>
                <a:spcPct val="30000"/>
              </a:spcBef>
              <a:buClr>
                <a:srgbClr val="325076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cs typeface="Arial" pitchFamily="34" charset="0"/>
              </a:rPr>
              <a:t>4 обоснованные жалобы в ФАС в пользу отечественной продукции</a:t>
            </a:r>
          </a:p>
          <a:p>
            <a:pPr marL="450000" lvl="1" indent="-288000">
              <a:spcBef>
                <a:spcPct val="30000"/>
              </a:spcBef>
              <a:buClr>
                <a:srgbClr val="325076"/>
              </a:buClr>
            </a:pPr>
            <a:endParaRPr lang="ru-RU" sz="1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450000" lvl="1" indent="-288000">
              <a:spcBef>
                <a:spcPct val="30000"/>
              </a:spcBef>
              <a:buClr>
                <a:srgbClr val="325076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cs typeface="Arial" pitchFamily="34" charset="0"/>
              </a:rPr>
              <a:t>1 обоснованная </a:t>
            </a:r>
            <a:r>
              <a:rPr lang="ru-RU" sz="1400" dirty="0" smtClean="0">
                <a:solidFill>
                  <a:schemeClr val="tx2"/>
                </a:solidFill>
                <a:cs typeface="Arial" pitchFamily="34" charset="0"/>
              </a:rPr>
              <a:t>жалоба </a:t>
            </a:r>
            <a:r>
              <a:rPr lang="ru-RU" sz="1400" dirty="0" smtClean="0">
                <a:solidFill>
                  <a:schemeClr val="tx2"/>
                </a:solidFill>
                <a:cs typeface="Arial" pitchFamily="34" charset="0"/>
              </a:rPr>
              <a:t>в ФАС в пользу продукции, влияющей на безопасность</a:t>
            </a:r>
            <a:endParaRPr lang="en-GB" sz="1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471519" y="3724878"/>
            <a:ext cx="4020527" cy="12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>
            <a:lvl1pPr marL="114300" indent="-1143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450000" lvl="1" indent="-288000" algn="just">
              <a:spcBef>
                <a:spcPct val="30000"/>
              </a:spcBef>
              <a:buClr>
                <a:srgbClr val="325076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BA"/>
                </a:solidFill>
                <a:cs typeface="Arial" pitchFamily="34" charset="0"/>
              </a:rPr>
              <a:t>Позиция АС: применять постановление в </a:t>
            </a:r>
            <a:r>
              <a:rPr lang="ru-RU" sz="1400" dirty="0" smtClean="0">
                <a:solidFill>
                  <a:srgbClr val="0070BA"/>
                </a:solidFill>
                <a:cs typeface="Arial" pitchFamily="34" charset="0"/>
              </a:rPr>
              <a:t>отношении </a:t>
            </a:r>
            <a:r>
              <a:rPr lang="ru-RU" sz="1400" dirty="0" smtClean="0">
                <a:solidFill>
                  <a:srgbClr val="0070BA"/>
                </a:solidFill>
                <a:cs typeface="Arial" pitchFamily="34" charset="0"/>
              </a:rPr>
              <a:t>отечественной продукции наравне с продукцией из стран ВТО и </a:t>
            </a:r>
            <a:r>
              <a:rPr lang="ru-RU" sz="1400" dirty="0" err="1" smtClean="0">
                <a:solidFill>
                  <a:srgbClr val="0070BA"/>
                </a:solidFill>
                <a:cs typeface="Arial" pitchFamily="34" charset="0"/>
              </a:rPr>
              <a:t>ЕврАзЭс</a:t>
            </a:r>
            <a:r>
              <a:rPr lang="ru-RU" sz="1400" dirty="0" smtClean="0">
                <a:solidFill>
                  <a:srgbClr val="0070BA"/>
                </a:solidFill>
                <a:cs typeface="Arial" pitchFamily="34" charset="0"/>
              </a:rPr>
              <a:t> (решение </a:t>
            </a:r>
            <a:r>
              <a:rPr lang="ru-RU" sz="1400" dirty="0">
                <a:solidFill>
                  <a:srgbClr val="0070BA"/>
                </a:solidFill>
                <a:cs typeface="Arial" pitchFamily="34" charset="0"/>
              </a:rPr>
              <a:t>№ </a:t>
            </a:r>
            <a:r>
              <a:rPr lang="ru-RU" sz="1400" dirty="0" smtClean="0">
                <a:solidFill>
                  <a:srgbClr val="0070BA"/>
                </a:solidFill>
                <a:cs typeface="Arial" pitchFamily="34" charset="0"/>
              </a:rPr>
              <a:t>А40-224387/17-121-1968)</a:t>
            </a:r>
            <a:endParaRPr lang="en-GB" sz="1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273" y="3283527"/>
            <a:ext cx="2036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 учетом экономической эффективности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2582377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72" y="321653"/>
            <a:ext cx="9280694" cy="531669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dirty="0"/>
              <a:t>Типизация технических требований (ТТ)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602265" y="2583612"/>
            <a:ext cx="1105811" cy="568137"/>
            <a:chOff x="-5803" y="368046"/>
            <a:chExt cx="1681387" cy="699245"/>
          </a:xfrm>
        </p:grpSpPr>
        <p:sp>
          <p:nvSpPr>
            <p:cNvPr id="60" name="Нашивка 59"/>
            <p:cNvSpPr/>
            <p:nvPr/>
          </p:nvSpPr>
          <p:spPr>
            <a:xfrm>
              <a:off x="-5803" y="368046"/>
              <a:ext cx="1681387" cy="644571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1" name="Нашивка 4"/>
            <p:cNvSpPr/>
            <p:nvPr/>
          </p:nvSpPr>
          <p:spPr>
            <a:xfrm>
              <a:off x="402717" y="426513"/>
              <a:ext cx="1013455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79214">
                <a:lnSpc>
                  <a:spcPts val="1024"/>
                </a:lnSpc>
                <a:spcBef>
                  <a:spcPct val="0"/>
                </a:spcBef>
              </a:pPr>
              <a:r>
                <a:rPr lang="ru-RU" altLang="ru-RU" sz="14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АЭС</a:t>
              </a:r>
              <a:endParaRPr lang="ru-RU" sz="14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560835" y="2583615"/>
            <a:ext cx="1971382" cy="544493"/>
            <a:chOff x="1524469" y="368319"/>
            <a:chExt cx="1601947" cy="662566"/>
          </a:xfrm>
        </p:grpSpPr>
        <p:sp>
          <p:nvSpPr>
            <p:cNvPr id="63" name="Нашивка 62"/>
            <p:cNvSpPr/>
            <p:nvPr/>
          </p:nvSpPr>
          <p:spPr>
            <a:xfrm>
              <a:off x="1524469" y="368319"/>
              <a:ext cx="1601947" cy="640778"/>
            </a:xfrm>
            <a:prstGeom prst="chevron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4" name="Нашивка 6"/>
            <p:cNvSpPr/>
            <p:nvPr/>
          </p:nvSpPr>
          <p:spPr>
            <a:xfrm>
              <a:off x="1844858" y="390107"/>
              <a:ext cx="1084852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972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63" dirty="0">
                  <a:latin typeface="Arial" panose="020B0604020202020204" pitchFamily="34" charset="0"/>
                  <a:cs typeface="Arial" pitchFamily="34" charset="0"/>
                </a:rPr>
                <a:t>7 поз. МТРиО</a:t>
              </a:r>
              <a:endParaRPr lang="ru-RU" sz="1463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396169" y="2594316"/>
            <a:ext cx="1938689" cy="528252"/>
            <a:chOff x="1524469" y="377700"/>
            <a:chExt cx="1601947" cy="650156"/>
          </a:xfrm>
        </p:grpSpPr>
        <p:sp>
          <p:nvSpPr>
            <p:cNvPr id="67" name="Нашивка 66"/>
            <p:cNvSpPr/>
            <p:nvPr/>
          </p:nvSpPr>
          <p:spPr>
            <a:xfrm>
              <a:off x="1524469" y="377700"/>
              <a:ext cx="1601947" cy="631397"/>
            </a:xfrm>
            <a:prstGeom prst="chevron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8" name="Нашивка 6"/>
            <p:cNvSpPr/>
            <p:nvPr/>
          </p:nvSpPr>
          <p:spPr>
            <a:xfrm>
              <a:off x="1844857" y="387078"/>
              <a:ext cx="961169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972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63" dirty="0">
                  <a:latin typeface="Arial" panose="020B0604020202020204" pitchFamily="34" charset="0"/>
                  <a:cs typeface="Arial" pitchFamily="34" charset="0"/>
                </a:rPr>
                <a:t>Типовые ТТ</a:t>
              </a:r>
              <a:endParaRPr lang="ru-RU" sz="1463" dirty="0"/>
            </a:p>
          </p:txBody>
        </p:sp>
      </p:grpSp>
      <p:sp>
        <p:nvSpPr>
          <p:cNvPr id="48" name="Овал 47"/>
          <p:cNvSpPr/>
          <p:nvPr/>
        </p:nvSpPr>
        <p:spPr>
          <a:xfrm>
            <a:off x="502923" y="2405745"/>
            <a:ext cx="917624" cy="913013"/>
          </a:xfrm>
          <a:prstGeom prst="ellipse">
            <a:avLst/>
          </a:prstGeom>
          <a:ln w="28575">
            <a:solidFill>
              <a:srgbClr val="88CE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25" b="1" dirty="0">
                <a:solidFill>
                  <a:srgbClr val="88CE42"/>
                </a:solidFill>
                <a:latin typeface="Arial" pitchFamily="34" charset="0"/>
                <a:ea typeface="Arial Обычный" charset="0"/>
                <a:cs typeface="Arial" pitchFamily="34" charset="0"/>
              </a:rPr>
              <a:t>2017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866" y="6282708"/>
            <a:ext cx="8383681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*Приказ </a:t>
            </a:r>
            <a:r>
              <a:rPr lang="ru-RU" sz="975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ГК РА по ВЕОП (в ред. от 07.09.2018 № 1/996-П), КРЭА от 24.09.2018 №9/1262-П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572" y="1134397"/>
            <a:ext cx="8960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Типизация: разработка типовых </a:t>
            </a:r>
            <a:r>
              <a:rPr lang="ru-RU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ТТ* для обеспечения </a:t>
            </a:r>
            <a:r>
              <a:rPr lang="ru-RU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безопасности, снижение </a:t>
            </a:r>
            <a:r>
              <a:rPr lang="ru-RU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стоимости </a:t>
            </a:r>
            <a:r>
              <a:rPr lang="ru-RU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продукции и сроков протекания процессов</a:t>
            </a:r>
          </a:p>
        </p:txBody>
      </p:sp>
      <p:sp>
        <p:nvSpPr>
          <p:cNvPr id="49" name="Нашивка 48"/>
          <p:cNvSpPr/>
          <p:nvPr/>
        </p:nvSpPr>
        <p:spPr>
          <a:xfrm>
            <a:off x="6209029" y="2589773"/>
            <a:ext cx="2756340" cy="520632"/>
          </a:xfrm>
          <a:prstGeom prst="chevron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63" dirty="0">
                <a:latin typeface="Arial" panose="020B0604020202020204" pitchFamily="34" charset="0"/>
                <a:cs typeface="Arial" pitchFamily="34" charset="0"/>
              </a:rPr>
              <a:t>Договоры заключены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42595" y="3169452"/>
            <a:ext cx="5598099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3" dirty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Пример ПВД 6,7 КлнАЭС бл.3 (570 млн. руб.): </a:t>
            </a:r>
          </a:p>
          <a:p>
            <a:r>
              <a:rPr lang="ru-RU" sz="1463" dirty="0">
                <a:latin typeface="Arial" pitchFamily="34" charset="0"/>
                <a:ea typeface="+mj-ea"/>
                <a:cs typeface="Arial" pitchFamily="34" charset="0"/>
              </a:rPr>
              <a:t>1. Проф. Обсуждения ТТТ – 3 поставщика</a:t>
            </a:r>
          </a:p>
          <a:p>
            <a:r>
              <a:rPr lang="ru-RU" sz="1463" dirty="0">
                <a:latin typeface="Arial" pitchFamily="34" charset="0"/>
                <a:ea typeface="+mj-ea"/>
                <a:cs typeface="Arial" pitchFamily="34" charset="0"/>
              </a:rPr>
              <a:t>2. Типовые ТТ</a:t>
            </a:r>
          </a:p>
          <a:p>
            <a:r>
              <a:rPr lang="ru-RU" sz="1463" dirty="0">
                <a:latin typeface="Arial" pitchFamily="34" charset="0"/>
                <a:ea typeface="+mj-ea"/>
                <a:cs typeface="Arial" pitchFamily="34" charset="0"/>
              </a:rPr>
              <a:t>3. Конкурентная процедура, 3 участника, договор заключен</a:t>
            </a:r>
          </a:p>
        </p:txBody>
      </p:sp>
      <p:sp>
        <p:nvSpPr>
          <p:cNvPr id="56" name="Овал 55"/>
          <p:cNvSpPr/>
          <p:nvPr/>
        </p:nvSpPr>
        <p:spPr>
          <a:xfrm>
            <a:off x="454408" y="4438051"/>
            <a:ext cx="1066899" cy="1019739"/>
          </a:xfrm>
          <a:prstGeom prst="ellipse">
            <a:avLst/>
          </a:prstGeom>
          <a:ln w="28575">
            <a:solidFill>
              <a:srgbClr val="88CE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25" b="1" dirty="0">
                <a:solidFill>
                  <a:srgbClr val="88CE42"/>
                </a:solidFill>
                <a:latin typeface="Arial" pitchFamily="34" charset="0"/>
                <a:ea typeface="Arial Обычный" charset="0"/>
                <a:cs typeface="Arial" pitchFamily="34" charset="0"/>
              </a:rPr>
              <a:t>2018 2019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602266" y="4640884"/>
            <a:ext cx="1233228" cy="520636"/>
            <a:chOff x="-5803" y="400083"/>
            <a:chExt cx="1681387" cy="667208"/>
          </a:xfrm>
        </p:grpSpPr>
        <p:sp>
          <p:nvSpPr>
            <p:cNvPr id="58" name="Нашивка 57"/>
            <p:cNvSpPr/>
            <p:nvPr/>
          </p:nvSpPr>
          <p:spPr>
            <a:xfrm>
              <a:off x="-5803" y="400083"/>
              <a:ext cx="1681387" cy="667204"/>
            </a:xfrm>
            <a:prstGeom prst="chevron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9" name="Нашивка 4"/>
            <p:cNvSpPr/>
            <p:nvPr/>
          </p:nvSpPr>
          <p:spPr>
            <a:xfrm>
              <a:off x="402717" y="426513"/>
              <a:ext cx="1013455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79214">
                <a:lnSpc>
                  <a:spcPts val="1024"/>
                </a:lnSpc>
                <a:spcBef>
                  <a:spcPct val="0"/>
                </a:spcBef>
              </a:pPr>
              <a:r>
                <a:rPr lang="ru-RU" altLang="ru-RU" sz="14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АЭС</a:t>
              </a:r>
              <a:endParaRPr lang="ru-RU" sz="14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699463" y="4633265"/>
            <a:ext cx="1971382" cy="528252"/>
            <a:chOff x="1524469" y="390107"/>
            <a:chExt cx="1601947" cy="650157"/>
          </a:xfrm>
        </p:grpSpPr>
        <p:sp>
          <p:nvSpPr>
            <p:cNvPr id="74" name="Нашивка 73"/>
            <p:cNvSpPr/>
            <p:nvPr/>
          </p:nvSpPr>
          <p:spPr>
            <a:xfrm>
              <a:off x="1524469" y="399485"/>
              <a:ext cx="1601947" cy="640779"/>
            </a:xfrm>
            <a:prstGeom prst="chevron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5" name="Нашивка 6"/>
            <p:cNvSpPr/>
            <p:nvPr/>
          </p:nvSpPr>
          <p:spPr>
            <a:xfrm>
              <a:off x="1844858" y="390107"/>
              <a:ext cx="1084852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972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63" dirty="0">
                  <a:latin typeface="Arial" panose="020B0604020202020204" pitchFamily="34" charset="0"/>
                  <a:cs typeface="Arial" pitchFamily="34" charset="0"/>
                </a:rPr>
                <a:t>11 поз. МТРиО</a:t>
              </a:r>
              <a:endParaRPr lang="ru-RU" sz="1463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535976" y="4640886"/>
            <a:ext cx="1798592" cy="520632"/>
            <a:chOff x="1524469" y="387078"/>
            <a:chExt cx="1601947" cy="640778"/>
          </a:xfrm>
        </p:grpSpPr>
        <p:sp>
          <p:nvSpPr>
            <p:cNvPr id="77" name="Нашивка 76"/>
            <p:cNvSpPr/>
            <p:nvPr/>
          </p:nvSpPr>
          <p:spPr>
            <a:xfrm>
              <a:off x="1524469" y="387079"/>
              <a:ext cx="1601947" cy="640775"/>
            </a:xfrm>
            <a:prstGeom prst="chevron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8" name="Нашивка 6"/>
            <p:cNvSpPr/>
            <p:nvPr/>
          </p:nvSpPr>
          <p:spPr>
            <a:xfrm>
              <a:off x="1844857" y="387078"/>
              <a:ext cx="961169" cy="6407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755" tIns="11919" rIns="11919" bIns="11919" numCol="1" spcCol="1270" anchor="ctr" anchorCtr="0">
              <a:noAutofit/>
            </a:bodyPr>
            <a:lstStyle/>
            <a:p>
              <a:pPr algn="ctr" defTabSz="3972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63" dirty="0">
                  <a:latin typeface="Arial" panose="020B0604020202020204" pitchFamily="34" charset="0"/>
                  <a:cs typeface="Arial" pitchFamily="34" charset="0"/>
                </a:rPr>
                <a:t>Типовые </a:t>
              </a:r>
              <a:r>
                <a:rPr lang="ru-RU" sz="1463" dirty="0" smtClean="0">
                  <a:latin typeface="Arial" panose="020B0604020202020204" pitchFamily="34" charset="0"/>
                  <a:cs typeface="Arial" pitchFamily="34" charset="0"/>
                </a:rPr>
                <a:t>ТТ**</a:t>
              </a:r>
              <a:endParaRPr lang="ru-RU" sz="1463" dirty="0"/>
            </a:p>
          </p:txBody>
        </p:sp>
      </p:grpSp>
      <p:sp>
        <p:nvSpPr>
          <p:cNvPr id="85" name="Нашивка 84"/>
          <p:cNvSpPr/>
          <p:nvPr/>
        </p:nvSpPr>
        <p:spPr>
          <a:xfrm>
            <a:off x="6209029" y="4633265"/>
            <a:ext cx="2934971" cy="528253"/>
          </a:xfrm>
          <a:prstGeom prst="chevron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63" dirty="0">
                <a:latin typeface="Arial" panose="020B0604020202020204" pitchFamily="34" charset="0"/>
                <a:cs typeface="Arial" pitchFamily="34" charset="0"/>
              </a:rPr>
              <a:t>Использование в ЗП с 2019 г.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514602" y="5413857"/>
            <a:ext cx="7939988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3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**Размещены на сайте закупок ГК «Росатом», раздел «Профессиональные обсуждения» </a:t>
            </a:r>
            <a:r>
              <a:rPr lang="en-US" sz="1463" u="sng" dirty="0" smtClean="0">
                <a:solidFill>
                  <a:srgbClr val="0070BA"/>
                </a:solidFill>
                <a:latin typeface="Arial" pitchFamily="34" charset="0"/>
                <a:ea typeface="+mj-ea"/>
                <a:cs typeface="Arial" pitchFamily="34" charset="0"/>
              </a:rPr>
              <a:t>www.zakupki.rosatom.ru</a:t>
            </a:r>
            <a:endParaRPr lang="ru-RU" sz="1463" u="sng" dirty="0">
              <a:solidFill>
                <a:srgbClr val="0070B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546927" y="1765676"/>
            <a:ext cx="2200149" cy="531669"/>
          </a:xfrm>
          <a:prstGeom prst="rect">
            <a:avLst/>
          </a:prstGeom>
        </p:spPr>
        <p:txBody>
          <a:bodyPr vert="horz" lIns="0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50" b="1" dirty="0">
                <a:solidFill>
                  <a:srgbClr val="0070BA"/>
                </a:solidFill>
                <a:latin typeface="Arial" pitchFamily="34" charset="0"/>
                <a:cs typeface="Arial" pitchFamily="34" charset="0"/>
              </a:rPr>
              <a:t>Практика КРЭА:</a:t>
            </a:r>
          </a:p>
        </p:txBody>
      </p:sp>
    </p:spTree>
    <p:extLst>
      <p:ext uri="{BB962C8B-B14F-4D97-AF65-F5344CB8AC3E}">
        <p14:creationId xmlns:p14="http://schemas.microsoft.com/office/powerpoint/2010/main" val="17818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2218</TotalTime>
  <Words>1111</Words>
  <Application>Microsoft Office PowerPoint</Application>
  <PresentationFormat>Лист A4 (210x297 мм)</PresentationFormat>
  <Paragraphs>302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Обычный</vt:lpstr>
      <vt:lpstr>Calibri</vt:lpstr>
      <vt:lpstr>Circe</vt:lpstr>
      <vt:lpstr>Circe Bold</vt:lpstr>
      <vt:lpstr>Circe Light</vt:lpstr>
      <vt:lpstr>Times New Roman</vt:lpstr>
      <vt:lpstr>Trebuchet MS</vt:lpstr>
      <vt:lpstr>Wingdings</vt:lpstr>
      <vt:lpstr>for_preza</vt:lpstr>
      <vt:lpstr>Программа закупок на 2019</vt:lpstr>
      <vt:lpstr>Подразделения закупок, МТО и качества эксплуатирующей организации</vt:lpstr>
      <vt:lpstr>Реализуемая  модель  управления  МТО  в  АО «Концерн Росэнергоатом»</vt:lpstr>
      <vt:lpstr>Годовая программа закупок на 2019 год  Дивизиона «Электроэнергетический», млрд руб.</vt:lpstr>
      <vt:lpstr>Годовая программа закупок на 2019 год  по группам закупок, млрд руб.</vt:lpstr>
      <vt:lpstr>План закупки АО «Концерн Росэнергоатом» 2019 года, млрд руб.</vt:lpstr>
      <vt:lpstr> Подготовка и проведение закупочных процедур</vt:lpstr>
      <vt:lpstr>Практика обжалования закупок Применение Постановления Правительства РФ №925 от 16.09.2016</vt:lpstr>
      <vt:lpstr>Типизация технических требований (ТТ)</vt:lpstr>
      <vt:lpstr>Централизованные закупки (ЦЗ)</vt:lpstr>
      <vt:lpstr>Изменения в договорной работе 2018 г.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Солдатова Татьяна Игоревна</cp:lastModifiedBy>
  <cp:revision>93</cp:revision>
  <dcterms:created xsi:type="dcterms:W3CDTF">2017-04-20T21:00:35Z</dcterms:created>
  <dcterms:modified xsi:type="dcterms:W3CDTF">2018-11-30T12:10:39Z</dcterms:modified>
</cp:coreProperties>
</file>